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4"/>
  </p:notesMasterIdLst>
  <p:sldIdLst>
    <p:sldId id="257" r:id="rId2"/>
    <p:sldId id="736" r:id="rId3"/>
    <p:sldId id="738" r:id="rId4"/>
    <p:sldId id="739" r:id="rId5"/>
    <p:sldId id="742" r:id="rId6"/>
    <p:sldId id="701" r:id="rId7"/>
    <p:sldId id="740" r:id="rId8"/>
    <p:sldId id="741" r:id="rId9"/>
    <p:sldId id="261" r:id="rId10"/>
    <p:sldId id="705" r:id="rId11"/>
    <p:sldId id="706" r:id="rId12"/>
    <p:sldId id="716" r:id="rId13"/>
    <p:sldId id="724" r:id="rId14"/>
    <p:sldId id="262" r:id="rId15"/>
    <p:sldId id="734" r:id="rId16"/>
    <p:sldId id="263" r:id="rId17"/>
    <p:sldId id="270" r:id="rId18"/>
    <p:sldId id="708" r:id="rId19"/>
    <p:sldId id="749" r:id="rId20"/>
    <p:sldId id="264" r:id="rId21"/>
    <p:sldId id="722" r:id="rId22"/>
    <p:sldId id="265" r:id="rId23"/>
    <p:sldId id="272" r:id="rId24"/>
    <p:sldId id="273" r:id="rId25"/>
    <p:sldId id="266" r:id="rId26"/>
    <p:sldId id="271" r:id="rId27"/>
    <p:sldId id="268" r:id="rId28"/>
    <p:sldId id="700" r:id="rId29"/>
    <p:sldId id="723" r:id="rId30"/>
    <p:sldId id="720" r:id="rId31"/>
    <p:sldId id="747" r:id="rId32"/>
    <p:sldId id="748" r:id="rId33"/>
    <p:sldId id="735" r:id="rId34"/>
    <p:sldId id="733" r:id="rId35"/>
    <p:sldId id="750" r:id="rId36"/>
    <p:sldId id="751" r:id="rId37"/>
    <p:sldId id="745" r:id="rId38"/>
    <p:sldId id="743" r:id="rId39"/>
    <p:sldId id="744" r:id="rId40"/>
    <p:sldId id="746" r:id="rId41"/>
    <p:sldId id="752" r:id="rId42"/>
    <p:sldId id="707" r:id="rId43"/>
    <p:sldId id="709" r:id="rId44"/>
    <p:sldId id="710" r:id="rId45"/>
    <p:sldId id="730" r:id="rId46"/>
    <p:sldId id="726" r:id="rId47"/>
    <p:sldId id="727" r:id="rId48"/>
    <p:sldId id="729" r:id="rId49"/>
    <p:sldId id="728" r:id="rId50"/>
    <p:sldId id="732" r:id="rId51"/>
    <p:sldId id="731" r:id="rId52"/>
    <p:sldId id="721" r:id="rId53"/>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F52F08A-1FDB-4DEA-AAD5-684378881B32}">
          <p14:sldIdLst>
            <p14:sldId id="257"/>
            <p14:sldId id="736"/>
            <p14:sldId id="738"/>
            <p14:sldId id="739"/>
            <p14:sldId id="742"/>
            <p14:sldId id="701"/>
            <p14:sldId id="740"/>
            <p14:sldId id="741"/>
            <p14:sldId id="261"/>
            <p14:sldId id="705"/>
            <p14:sldId id="706"/>
            <p14:sldId id="716"/>
            <p14:sldId id="724"/>
            <p14:sldId id="262"/>
            <p14:sldId id="734"/>
            <p14:sldId id="263"/>
            <p14:sldId id="270"/>
            <p14:sldId id="708"/>
            <p14:sldId id="749"/>
            <p14:sldId id="264"/>
            <p14:sldId id="722"/>
            <p14:sldId id="265"/>
            <p14:sldId id="272"/>
            <p14:sldId id="273"/>
            <p14:sldId id="266"/>
            <p14:sldId id="271"/>
            <p14:sldId id="268"/>
            <p14:sldId id="700"/>
            <p14:sldId id="723"/>
            <p14:sldId id="720"/>
            <p14:sldId id="747"/>
            <p14:sldId id="748"/>
            <p14:sldId id="735"/>
            <p14:sldId id="733"/>
            <p14:sldId id="750"/>
            <p14:sldId id="751"/>
            <p14:sldId id="745"/>
            <p14:sldId id="743"/>
            <p14:sldId id="744"/>
            <p14:sldId id="746"/>
            <p14:sldId id="752"/>
            <p14:sldId id="707"/>
            <p14:sldId id="709"/>
            <p14:sldId id="710"/>
            <p14:sldId id="730"/>
            <p14:sldId id="726"/>
            <p14:sldId id="727"/>
            <p14:sldId id="729"/>
            <p14:sldId id="728"/>
            <p14:sldId id="732"/>
            <p14:sldId id="731"/>
            <p14:sldId id="7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5" autoAdjust="0"/>
    <p:restoredTop sz="84105" autoAdjust="0"/>
  </p:normalViewPr>
  <p:slideViewPr>
    <p:cSldViewPr snapToGrid="0">
      <p:cViewPr varScale="1">
        <p:scale>
          <a:sx n="92" d="100"/>
          <a:sy n="92" d="100"/>
        </p:scale>
        <p:origin x="192" y="200"/>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gif"/></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gif"/></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7AEE0-86E2-224B-9442-AC21D29FD035}" type="doc">
      <dgm:prSet loTypeId="urn:microsoft.com/office/officeart/2005/8/layout/hList7" loCatId="list" qsTypeId="urn:microsoft.com/office/officeart/2005/8/quickstyle/simple1" qsCatId="simple" csTypeId="urn:microsoft.com/office/officeart/2005/8/colors/accent4_1" csCatId="accent4" phldr="1"/>
      <dgm:spPr/>
      <dgm:t>
        <a:bodyPr/>
        <a:lstStyle/>
        <a:p>
          <a:endParaRPr lang="en-US"/>
        </a:p>
      </dgm:t>
    </dgm:pt>
    <dgm:pt modelId="{35510429-1BBC-6543-B059-F768F74EB6C6}">
      <dgm:prSet/>
      <dgm:spPr/>
      <dgm:t>
        <a:bodyPr/>
        <a:lstStyle/>
        <a:p>
          <a:endParaRPr lang="en-US" dirty="0"/>
        </a:p>
        <a:p>
          <a:r>
            <a:rPr lang="en-US" dirty="0"/>
            <a:t>(a) experiential </a:t>
          </a:r>
        </a:p>
        <a:p>
          <a:r>
            <a:rPr lang="en-US" dirty="0"/>
            <a:t>world-building</a:t>
          </a:r>
        </a:p>
      </dgm:t>
    </dgm:pt>
    <dgm:pt modelId="{8702F1A5-5214-A640-A83C-342B49BDBB6C}" type="parTrans" cxnId="{254FD759-494F-EF4A-B591-9B89AAA304C2}">
      <dgm:prSet/>
      <dgm:spPr/>
      <dgm:t>
        <a:bodyPr/>
        <a:lstStyle/>
        <a:p>
          <a:endParaRPr lang="en-US"/>
        </a:p>
      </dgm:t>
    </dgm:pt>
    <dgm:pt modelId="{829E498D-BF10-E247-BF57-AC8C65A0E0B1}" type="sibTrans" cxnId="{254FD759-494F-EF4A-B591-9B89AAA304C2}">
      <dgm:prSet/>
      <dgm:spPr/>
      <dgm:t>
        <a:bodyPr/>
        <a:lstStyle/>
        <a:p>
          <a:endParaRPr lang="en-US"/>
        </a:p>
      </dgm:t>
    </dgm:pt>
    <dgm:pt modelId="{66DA36C9-513F-C840-ACEB-7E17EE2A6ED5}">
      <dgm:prSet/>
      <dgm:spPr/>
      <dgm:t>
        <a:bodyPr/>
        <a:lstStyle/>
        <a:p>
          <a:endParaRPr lang="en-US" dirty="0"/>
        </a:p>
        <a:p>
          <a:r>
            <a:rPr lang="en-US" dirty="0"/>
            <a:t>(b) epistemic </a:t>
          </a:r>
        </a:p>
        <a:p>
          <a:r>
            <a:rPr lang="en-US" dirty="0"/>
            <a:t>doubt </a:t>
          </a:r>
        </a:p>
      </dgm:t>
    </dgm:pt>
    <dgm:pt modelId="{A016ADF3-5CEB-7642-A962-668CDEAD399D}" type="parTrans" cxnId="{B6CB2FC1-0379-0B41-B723-A0AC8463BBEA}">
      <dgm:prSet/>
      <dgm:spPr/>
      <dgm:t>
        <a:bodyPr/>
        <a:lstStyle/>
        <a:p>
          <a:endParaRPr lang="en-US"/>
        </a:p>
      </dgm:t>
    </dgm:pt>
    <dgm:pt modelId="{CBDDBD65-EE39-5342-8234-DE702062CB42}" type="sibTrans" cxnId="{B6CB2FC1-0379-0B41-B723-A0AC8463BBEA}">
      <dgm:prSet/>
      <dgm:spPr/>
      <dgm:t>
        <a:bodyPr/>
        <a:lstStyle/>
        <a:p>
          <a:endParaRPr lang="en-US"/>
        </a:p>
      </dgm:t>
    </dgm:pt>
    <dgm:pt modelId="{E7EF5831-A218-EC4C-9F2E-4780B024DA5A}">
      <dgm:prSet/>
      <dgm:spPr/>
      <dgm:t>
        <a:bodyPr/>
        <a:lstStyle/>
        <a:p>
          <a:r>
            <a:rPr lang="en-US" dirty="0"/>
            <a:t>(c) literariness </a:t>
          </a:r>
        </a:p>
      </dgm:t>
    </dgm:pt>
    <dgm:pt modelId="{AA6A31D6-DFAC-5647-A2B1-50D5B23ACA9D}" type="parTrans" cxnId="{E8647718-E81B-4D47-A048-0DB95272948C}">
      <dgm:prSet/>
      <dgm:spPr/>
      <dgm:t>
        <a:bodyPr/>
        <a:lstStyle/>
        <a:p>
          <a:endParaRPr lang="en-US"/>
        </a:p>
      </dgm:t>
    </dgm:pt>
    <dgm:pt modelId="{6425380D-B353-CB4A-BD94-204980F5205D}" type="sibTrans" cxnId="{E8647718-E81B-4D47-A048-0DB95272948C}">
      <dgm:prSet/>
      <dgm:spPr/>
      <dgm:t>
        <a:bodyPr/>
        <a:lstStyle/>
        <a:p>
          <a:endParaRPr lang="en-US"/>
        </a:p>
      </dgm:t>
    </dgm:pt>
    <dgm:pt modelId="{5D9F117D-5C5E-9745-B1F2-0A4A09060E0C}" type="pres">
      <dgm:prSet presAssocID="{8ED7AEE0-86E2-224B-9442-AC21D29FD035}" presName="Name0" presStyleCnt="0">
        <dgm:presLayoutVars>
          <dgm:dir/>
          <dgm:resizeHandles val="exact"/>
        </dgm:presLayoutVars>
      </dgm:prSet>
      <dgm:spPr/>
    </dgm:pt>
    <dgm:pt modelId="{929E4058-D0F0-E343-89B0-0AF807C3E7F2}" type="pres">
      <dgm:prSet presAssocID="{8ED7AEE0-86E2-224B-9442-AC21D29FD035}" presName="fgShape" presStyleLbl="fgShp" presStyleIdx="0" presStyleCnt="1"/>
      <dgm:spPr/>
    </dgm:pt>
    <dgm:pt modelId="{DBE79812-DEE6-D440-B8C5-8367B9E29CF2}" type="pres">
      <dgm:prSet presAssocID="{8ED7AEE0-86E2-224B-9442-AC21D29FD035}" presName="linComp" presStyleCnt="0"/>
      <dgm:spPr/>
    </dgm:pt>
    <dgm:pt modelId="{B4CA354B-D47A-0141-A702-784BFE576F0E}" type="pres">
      <dgm:prSet presAssocID="{35510429-1BBC-6543-B059-F768F74EB6C6}" presName="compNode" presStyleCnt="0"/>
      <dgm:spPr/>
    </dgm:pt>
    <dgm:pt modelId="{656022D2-2316-DF4E-8BBC-F7D535A436B3}" type="pres">
      <dgm:prSet presAssocID="{35510429-1BBC-6543-B059-F768F74EB6C6}" presName="bkgdShape" presStyleLbl="node1" presStyleIdx="0" presStyleCnt="3" custLinFactNeighborY="-16811"/>
      <dgm:spPr/>
    </dgm:pt>
    <dgm:pt modelId="{D8FED303-DFB3-DE44-9102-2495B09E6447}" type="pres">
      <dgm:prSet presAssocID="{35510429-1BBC-6543-B059-F768F74EB6C6}" presName="nodeTx" presStyleLbl="node1" presStyleIdx="0" presStyleCnt="3">
        <dgm:presLayoutVars>
          <dgm:bulletEnabled val="1"/>
        </dgm:presLayoutVars>
      </dgm:prSet>
      <dgm:spPr/>
    </dgm:pt>
    <dgm:pt modelId="{9B31AD08-1FD8-AE41-A458-96A30EAD1678}" type="pres">
      <dgm:prSet presAssocID="{35510429-1BBC-6543-B059-F768F74EB6C6}" presName="invisiNode" presStyleLbl="node1" presStyleIdx="0" presStyleCnt="3"/>
      <dgm:spPr/>
    </dgm:pt>
    <dgm:pt modelId="{962FE6D1-86B4-B343-8476-D69D07E4E575}" type="pres">
      <dgm:prSet presAssocID="{35510429-1BBC-6543-B059-F768F74EB6C6}" presName="imagNode" presStyleLbl="fgImgPlace1" presStyleIdx="0" presStyleCnt="3" custScaleX="134413" custScaleY="125714" custLinFactNeighborX="15290" custLinFactNeighborY="20623"/>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dgm:spPr>
    </dgm:pt>
    <dgm:pt modelId="{24D755E5-BAD8-E14B-B364-A74EA6D86DAD}" type="pres">
      <dgm:prSet presAssocID="{829E498D-BF10-E247-BF57-AC8C65A0E0B1}" presName="sibTrans" presStyleLbl="sibTrans2D1" presStyleIdx="0" presStyleCnt="0"/>
      <dgm:spPr/>
    </dgm:pt>
    <dgm:pt modelId="{C1B0B23F-E254-8345-8955-59A18C20E68E}" type="pres">
      <dgm:prSet presAssocID="{66DA36C9-513F-C840-ACEB-7E17EE2A6ED5}" presName="compNode" presStyleCnt="0"/>
      <dgm:spPr/>
    </dgm:pt>
    <dgm:pt modelId="{180F9419-6429-1941-97E2-AEF372DBD614}" type="pres">
      <dgm:prSet presAssocID="{66DA36C9-513F-C840-ACEB-7E17EE2A6ED5}" presName="bkgdShape" presStyleLbl="node1" presStyleIdx="1" presStyleCnt="3"/>
      <dgm:spPr/>
    </dgm:pt>
    <dgm:pt modelId="{2FE6F1E0-A3F4-6949-A4EF-214983CAD7A9}" type="pres">
      <dgm:prSet presAssocID="{66DA36C9-513F-C840-ACEB-7E17EE2A6ED5}" presName="nodeTx" presStyleLbl="node1" presStyleIdx="1" presStyleCnt="3">
        <dgm:presLayoutVars>
          <dgm:bulletEnabled val="1"/>
        </dgm:presLayoutVars>
      </dgm:prSet>
      <dgm:spPr/>
    </dgm:pt>
    <dgm:pt modelId="{60D804A1-3A33-0C45-9DA9-25989822CEBB}" type="pres">
      <dgm:prSet presAssocID="{66DA36C9-513F-C840-ACEB-7E17EE2A6ED5}" presName="invisiNode" presStyleLbl="node1" presStyleIdx="1" presStyleCnt="3"/>
      <dgm:spPr/>
    </dgm:pt>
    <dgm:pt modelId="{45FECB4B-522C-DD46-80BF-1A16CD4FE860}" type="pres">
      <dgm:prSet presAssocID="{66DA36C9-513F-C840-ACEB-7E17EE2A6ED5}" presName="imagNode" presStyleLbl="fgImgPlace1" presStyleIdx="1" presStyleCnt="3" custScaleX="125026" custScaleY="134602" custLinFactNeighborY="9777"/>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80324C49-845F-CB4B-96F5-63F74339A37B}" type="pres">
      <dgm:prSet presAssocID="{CBDDBD65-EE39-5342-8234-DE702062CB42}" presName="sibTrans" presStyleLbl="sibTrans2D1" presStyleIdx="0" presStyleCnt="0"/>
      <dgm:spPr/>
    </dgm:pt>
    <dgm:pt modelId="{3BB5C8CF-EFFE-0748-9F03-EBD20D1F6100}" type="pres">
      <dgm:prSet presAssocID="{E7EF5831-A218-EC4C-9F2E-4780B024DA5A}" presName="compNode" presStyleCnt="0"/>
      <dgm:spPr/>
    </dgm:pt>
    <dgm:pt modelId="{57345CB0-2835-1343-80D8-A3B56005D819}" type="pres">
      <dgm:prSet presAssocID="{E7EF5831-A218-EC4C-9F2E-4780B024DA5A}" presName="bkgdShape" presStyleLbl="node1" presStyleIdx="2" presStyleCnt="3"/>
      <dgm:spPr/>
    </dgm:pt>
    <dgm:pt modelId="{20AC5325-D9D0-7C4E-8503-C77DD6698E47}" type="pres">
      <dgm:prSet presAssocID="{E7EF5831-A218-EC4C-9F2E-4780B024DA5A}" presName="nodeTx" presStyleLbl="node1" presStyleIdx="2" presStyleCnt="3">
        <dgm:presLayoutVars>
          <dgm:bulletEnabled val="1"/>
        </dgm:presLayoutVars>
      </dgm:prSet>
      <dgm:spPr/>
    </dgm:pt>
    <dgm:pt modelId="{09B2F4EB-1468-9D4A-8BD1-3698B9ED3DF0}" type="pres">
      <dgm:prSet presAssocID="{E7EF5831-A218-EC4C-9F2E-4780B024DA5A}" presName="invisiNode" presStyleLbl="node1" presStyleIdx="2" presStyleCnt="3"/>
      <dgm:spPr/>
    </dgm:pt>
    <dgm:pt modelId="{3E31BDBB-8732-1F4E-9716-D2433523E9CF}" type="pres">
      <dgm:prSet presAssocID="{E7EF5831-A218-EC4C-9F2E-4780B024DA5A}" presName="imagNode" presStyleLbl="fgImgPlace1" presStyleIdx="2" presStyleCnt="3" custScaleX="128076" custScaleY="131939" custLinFactNeighborX="-2744" custLinFactNeighborY="14633"/>
      <dgm:spPr>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Lst>
  <dgm:cxnLst>
    <dgm:cxn modelId="{6A5D1B14-CDC3-0143-A433-E83F988FED1F}" type="presOf" srcId="{829E498D-BF10-E247-BF57-AC8C65A0E0B1}" destId="{24D755E5-BAD8-E14B-B364-A74EA6D86DAD}" srcOrd="0" destOrd="0" presId="urn:microsoft.com/office/officeart/2005/8/layout/hList7"/>
    <dgm:cxn modelId="{E8647718-E81B-4D47-A048-0DB95272948C}" srcId="{8ED7AEE0-86E2-224B-9442-AC21D29FD035}" destId="{E7EF5831-A218-EC4C-9F2E-4780B024DA5A}" srcOrd="2" destOrd="0" parTransId="{AA6A31D6-DFAC-5647-A2B1-50D5B23ACA9D}" sibTransId="{6425380D-B353-CB4A-BD94-204980F5205D}"/>
    <dgm:cxn modelId="{9F68CC21-BAE1-8B43-8240-D2108DE08269}" type="presOf" srcId="{E7EF5831-A218-EC4C-9F2E-4780B024DA5A}" destId="{20AC5325-D9D0-7C4E-8503-C77DD6698E47}" srcOrd="1" destOrd="0" presId="urn:microsoft.com/office/officeart/2005/8/layout/hList7"/>
    <dgm:cxn modelId="{6ECE4449-CF79-A944-A4A6-C1702493E18E}" type="presOf" srcId="{35510429-1BBC-6543-B059-F768F74EB6C6}" destId="{D8FED303-DFB3-DE44-9102-2495B09E6447}" srcOrd="1" destOrd="0" presId="urn:microsoft.com/office/officeart/2005/8/layout/hList7"/>
    <dgm:cxn modelId="{CB140553-8A00-4E40-9776-E5BAC9C8C959}" type="presOf" srcId="{8ED7AEE0-86E2-224B-9442-AC21D29FD035}" destId="{5D9F117D-5C5E-9745-B1F2-0A4A09060E0C}" srcOrd="0" destOrd="0" presId="urn:microsoft.com/office/officeart/2005/8/layout/hList7"/>
    <dgm:cxn modelId="{254FD759-494F-EF4A-B591-9B89AAA304C2}" srcId="{8ED7AEE0-86E2-224B-9442-AC21D29FD035}" destId="{35510429-1BBC-6543-B059-F768F74EB6C6}" srcOrd="0" destOrd="0" parTransId="{8702F1A5-5214-A640-A83C-342B49BDBB6C}" sibTransId="{829E498D-BF10-E247-BF57-AC8C65A0E0B1}"/>
    <dgm:cxn modelId="{37DD8E5F-8211-D54A-9B8A-00277BA891BF}" type="presOf" srcId="{66DA36C9-513F-C840-ACEB-7E17EE2A6ED5}" destId="{2FE6F1E0-A3F4-6949-A4EF-214983CAD7A9}" srcOrd="1" destOrd="0" presId="urn:microsoft.com/office/officeart/2005/8/layout/hList7"/>
    <dgm:cxn modelId="{6432749B-5390-D14E-B41E-8DD9F144CB42}" type="presOf" srcId="{66DA36C9-513F-C840-ACEB-7E17EE2A6ED5}" destId="{180F9419-6429-1941-97E2-AEF372DBD614}" srcOrd="0" destOrd="0" presId="urn:microsoft.com/office/officeart/2005/8/layout/hList7"/>
    <dgm:cxn modelId="{B6CB2FC1-0379-0B41-B723-A0AC8463BBEA}" srcId="{8ED7AEE0-86E2-224B-9442-AC21D29FD035}" destId="{66DA36C9-513F-C840-ACEB-7E17EE2A6ED5}" srcOrd="1" destOrd="0" parTransId="{A016ADF3-5CEB-7642-A962-668CDEAD399D}" sibTransId="{CBDDBD65-EE39-5342-8234-DE702062CB42}"/>
    <dgm:cxn modelId="{9DDD81C5-EA85-0844-9905-4BA6DB12345A}" type="presOf" srcId="{35510429-1BBC-6543-B059-F768F74EB6C6}" destId="{656022D2-2316-DF4E-8BBC-F7D535A436B3}" srcOrd="0" destOrd="0" presId="urn:microsoft.com/office/officeart/2005/8/layout/hList7"/>
    <dgm:cxn modelId="{DA5A39D9-249E-DC41-86A3-79D84CB8924B}" type="presOf" srcId="{E7EF5831-A218-EC4C-9F2E-4780B024DA5A}" destId="{57345CB0-2835-1343-80D8-A3B56005D819}" srcOrd="0" destOrd="0" presId="urn:microsoft.com/office/officeart/2005/8/layout/hList7"/>
    <dgm:cxn modelId="{4CA171F0-D558-964D-97E2-5C5C95D0487C}" type="presOf" srcId="{CBDDBD65-EE39-5342-8234-DE702062CB42}" destId="{80324C49-845F-CB4B-96F5-63F74339A37B}" srcOrd="0" destOrd="0" presId="urn:microsoft.com/office/officeart/2005/8/layout/hList7"/>
    <dgm:cxn modelId="{AFA955B3-A87B-4849-9DBF-0998E7CBDD1B}" type="presParOf" srcId="{5D9F117D-5C5E-9745-B1F2-0A4A09060E0C}" destId="{929E4058-D0F0-E343-89B0-0AF807C3E7F2}" srcOrd="0" destOrd="0" presId="urn:microsoft.com/office/officeart/2005/8/layout/hList7"/>
    <dgm:cxn modelId="{C627E2FE-1E6A-284E-A4C3-BD4F85D66448}" type="presParOf" srcId="{5D9F117D-5C5E-9745-B1F2-0A4A09060E0C}" destId="{DBE79812-DEE6-D440-B8C5-8367B9E29CF2}" srcOrd="1" destOrd="0" presId="urn:microsoft.com/office/officeart/2005/8/layout/hList7"/>
    <dgm:cxn modelId="{836A8F65-AD3F-7348-B7FF-3B169CBAD7CA}" type="presParOf" srcId="{DBE79812-DEE6-D440-B8C5-8367B9E29CF2}" destId="{B4CA354B-D47A-0141-A702-784BFE576F0E}" srcOrd="0" destOrd="0" presId="urn:microsoft.com/office/officeart/2005/8/layout/hList7"/>
    <dgm:cxn modelId="{A9757060-3AC4-734C-A495-9CECA5E61795}" type="presParOf" srcId="{B4CA354B-D47A-0141-A702-784BFE576F0E}" destId="{656022D2-2316-DF4E-8BBC-F7D535A436B3}" srcOrd="0" destOrd="0" presId="urn:microsoft.com/office/officeart/2005/8/layout/hList7"/>
    <dgm:cxn modelId="{AA33C4EA-F4ED-9B49-9359-76A582FE0A32}" type="presParOf" srcId="{B4CA354B-D47A-0141-A702-784BFE576F0E}" destId="{D8FED303-DFB3-DE44-9102-2495B09E6447}" srcOrd="1" destOrd="0" presId="urn:microsoft.com/office/officeart/2005/8/layout/hList7"/>
    <dgm:cxn modelId="{6940E2C2-0F27-1F47-8461-59C407201B26}" type="presParOf" srcId="{B4CA354B-D47A-0141-A702-784BFE576F0E}" destId="{9B31AD08-1FD8-AE41-A458-96A30EAD1678}" srcOrd="2" destOrd="0" presId="urn:microsoft.com/office/officeart/2005/8/layout/hList7"/>
    <dgm:cxn modelId="{7CE371B9-645D-8B4E-9BED-26E0BA94805C}" type="presParOf" srcId="{B4CA354B-D47A-0141-A702-784BFE576F0E}" destId="{962FE6D1-86B4-B343-8476-D69D07E4E575}" srcOrd="3" destOrd="0" presId="urn:microsoft.com/office/officeart/2005/8/layout/hList7"/>
    <dgm:cxn modelId="{622C5EF3-26C2-5A4C-B020-F4CB4C74E004}" type="presParOf" srcId="{DBE79812-DEE6-D440-B8C5-8367B9E29CF2}" destId="{24D755E5-BAD8-E14B-B364-A74EA6D86DAD}" srcOrd="1" destOrd="0" presId="urn:microsoft.com/office/officeart/2005/8/layout/hList7"/>
    <dgm:cxn modelId="{73BECC61-B8DE-4A48-B08D-025B2C768CEC}" type="presParOf" srcId="{DBE79812-DEE6-D440-B8C5-8367B9E29CF2}" destId="{C1B0B23F-E254-8345-8955-59A18C20E68E}" srcOrd="2" destOrd="0" presId="urn:microsoft.com/office/officeart/2005/8/layout/hList7"/>
    <dgm:cxn modelId="{26F6E740-374D-C24E-A200-EA9B0063F4CB}" type="presParOf" srcId="{C1B0B23F-E254-8345-8955-59A18C20E68E}" destId="{180F9419-6429-1941-97E2-AEF372DBD614}" srcOrd="0" destOrd="0" presId="urn:microsoft.com/office/officeart/2005/8/layout/hList7"/>
    <dgm:cxn modelId="{50DECFED-97E1-BA48-B61A-BAD2A50A8F31}" type="presParOf" srcId="{C1B0B23F-E254-8345-8955-59A18C20E68E}" destId="{2FE6F1E0-A3F4-6949-A4EF-214983CAD7A9}" srcOrd="1" destOrd="0" presId="urn:microsoft.com/office/officeart/2005/8/layout/hList7"/>
    <dgm:cxn modelId="{6C73D38D-DD97-454C-8A9F-36BCC78D68DE}" type="presParOf" srcId="{C1B0B23F-E254-8345-8955-59A18C20E68E}" destId="{60D804A1-3A33-0C45-9DA9-25989822CEBB}" srcOrd="2" destOrd="0" presId="urn:microsoft.com/office/officeart/2005/8/layout/hList7"/>
    <dgm:cxn modelId="{70C9236A-FCD0-1042-AEEC-6FE4A0831749}" type="presParOf" srcId="{C1B0B23F-E254-8345-8955-59A18C20E68E}" destId="{45FECB4B-522C-DD46-80BF-1A16CD4FE860}" srcOrd="3" destOrd="0" presId="urn:microsoft.com/office/officeart/2005/8/layout/hList7"/>
    <dgm:cxn modelId="{E11CCCBC-F77C-7548-A8D9-8387DC37DAD3}" type="presParOf" srcId="{DBE79812-DEE6-D440-B8C5-8367B9E29CF2}" destId="{80324C49-845F-CB4B-96F5-63F74339A37B}" srcOrd="3" destOrd="0" presId="urn:microsoft.com/office/officeart/2005/8/layout/hList7"/>
    <dgm:cxn modelId="{6F756C11-60A7-CB40-828F-3AA5F8995739}" type="presParOf" srcId="{DBE79812-DEE6-D440-B8C5-8367B9E29CF2}" destId="{3BB5C8CF-EFFE-0748-9F03-EBD20D1F6100}" srcOrd="4" destOrd="0" presId="urn:microsoft.com/office/officeart/2005/8/layout/hList7"/>
    <dgm:cxn modelId="{C0FDBD6E-804C-E54F-9F3F-820986BCD3F6}" type="presParOf" srcId="{3BB5C8CF-EFFE-0748-9F03-EBD20D1F6100}" destId="{57345CB0-2835-1343-80D8-A3B56005D819}" srcOrd="0" destOrd="0" presId="urn:microsoft.com/office/officeart/2005/8/layout/hList7"/>
    <dgm:cxn modelId="{6DA6FA4F-97FB-0045-8875-107158D20887}" type="presParOf" srcId="{3BB5C8CF-EFFE-0748-9F03-EBD20D1F6100}" destId="{20AC5325-D9D0-7C4E-8503-C77DD6698E47}" srcOrd="1" destOrd="0" presId="urn:microsoft.com/office/officeart/2005/8/layout/hList7"/>
    <dgm:cxn modelId="{894B994F-384E-954B-8A0F-0A5403E0418A}" type="presParOf" srcId="{3BB5C8CF-EFFE-0748-9F03-EBD20D1F6100}" destId="{09B2F4EB-1468-9D4A-8BD1-3698B9ED3DF0}" srcOrd="2" destOrd="0" presId="urn:microsoft.com/office/officeart/2005/8/layout/hList7"/>
    <dgm:cxn modelId="{23BA7DAC-AFDD-484E-99F2-682269995687}" type="presParOf" srcId="{3BB5C8CF-EFFE-0748-9F03-EBD20D1F6100}" destId="{3E31BDBB-8732-1F4E-9716-D2433523E9C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22D2-2316-DF4E-8BBC-F7D535A436B3}">
      <dsp:nvSpPr>
        <dsp:cNvPr id="0" name=""/>
        <dsp:cNvSpPr/>
      </dsp:nvSpPr>
      <dsp:spPr>
        <a:xfrm>
          <a:off x="2207"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(a) experiential </a:t>
          </a:r>
        </a:p>
        <a:p>
          <a:pPr marL="0" lvl="0" indent="0" algn="ctr" defTabSz="1155700">
            <a:lnSpc>
              <a:spcPct val="90000"/>
            </a:lnSpc>
            <a:spcBef>
              <a:spcPct val="0"/>
            </a:spcBef>
            <a:spcAft>
              <a:spcPct val="35000"/>
            </a:spcAft>
            <a:buNone/>
          </a:pPr>
          <a:r>
            <a:rPr lang="en-US" sz="2600" kern="1200" dirty="0"/>
            <a:t>world-building</a:t>
          </a:r>
        </a:p>
      </dsp:txBody>
      <dsp:txXfrm>
        <a:off x="2207" y="1740535"/>
        <a:ext cx="3435027" cy="1740535"/>
      </dsp:txXfrm>
    </dsp:sp>
    <dsp:sp modelId="{962FE6D1-86B4-B343-8476-D69D07E4E575}">
      <dsp:nvSpPr>
        <dsp:cNvPr id="0" name=""/>
        <dsp:cNvSpPr/>
      </dsp:nvSpPr>
      <dsp:spPr>
        <a:xfrm>
          <a:off x="967453" y="373609"/>
          <a:ext cx="1947638" cy="1821590"/>
        </a:xfrm>
        <a:prstGeom prst="ellipse">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F9419-6429-1941-97E2-AEF372DBD614}">
      <dsp:nvSpPr>
        <dsp:cNvPr id="0" name=""/>
        <dsp:cNvSpPr/>
      </dsp:nvSpPr>
      <dsp:spPr>
        <a:xfrm>
          <a:off x="3540286"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(b) epistemic </a:t>
          </a:r>
        </a:p>
        <a:p>
          <a:pPr marL="0" lvl="0" indent="0" algn="ctr" defTabSz="1155700">
            <a:lnSpc>
              <a:spcPct val="90000"/>
            </a:lnSpc>
            <a:spcBef>
              <a:spcPct val="0"/>
            </a:spcBef>
            <a:spcAft>
              <a:spcPct val="35000"/>
            </a:spcAft>
            <a:buNone/>
          </a:pPr>
          <a:r>
            <a:rPr lang="en-US" sz="2600" kern="1200" dirty="0"/>
            <a:t>doubt </a:t>
          </a:r>
        </a:p>
      </dsp:txBody>
      <dsp:txXfrm>
        <a:off x="3540286" y="1740535"/>
        <a:ext cx="3435027" cy="1740535"/>
      </dsp:txXfrm>
    </dsp:sp>
    <dsp:sp modelId="{45FECB4B-522C-DD46-80BF-1A16CD4FE860}">
      <dsp:nvSpPr>
        <dsp:cNvPr id="0" name=""/>
        <dsp:cNvSpPr/>
      </dsp:nvSpPr>
      <dsp:spPr>
        <a:xfrm>
          <a:off x="4351989" y="152057"/>
          <a:ext cx="1811621" cy="1950376"/>
        </a:xfrm>
        <a:prstGeom prst="ellipse">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345CB0-2835-1343-80D8-A3B56005D819}">
      <dsp:nvSpPr>
        <dsp:cNvPr id="0" name=""/>
        <dsp:cNvSpPr/>
      </dsp:nvSpPr>
      <dsp:spPr>
        <a:xfrm>
          <a:off x="7078364"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(c) literariness </a:t>
          </a:r>
        </a:p>
      </dsp:txBody>
      <dsp:txXfrm>
        <a:off x="7078364" y="1740535"/>
        <a:ext cx="3435027" cy="1740535"/>
      </dsp:txXfrm>
    </dsp:sp>
    <dsp:sp modelId="{3E31BDBB-8732-1F4E-9716-D2433523E9CF}">
      <dsp:nvSpPr>
        <dsp:cNvPr id="0" name=""/>
        <dsp:cNvSpPr/>
      </dsp:nvSpPr>
      <dsp:spPr>
        <a:xfrm>
          <a:off x="7828210" y="241714"/>
          <a:ext cx="1855815" cy="1911790"/>
        </a:xfrm>
        <a:prstGeom prst="ellipse">
          <a:avLst/>
        </a:prstGeom>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E4058-D0F0-E343-89B0-0AF807C3E7F2}">
      <dsp:nvSpPr>
        <dsp:cNvPr id="0" name=""/>
        <dsp:cNvSpPr/>
      </dsp:nvSpPr>
      <dsp:spPr>
        <a:xfrm>
          <a:off x="420623" y="3481070"/>
          <a:ext cx="9674352" cy="652700"/>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B90305-4649-402B-AC50-2E102B23474F}" type="datetimeFigureOut">
              <a:rPr lang="de-DE" smtClean="0"/>
              <a:t>26.10.20</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5658F0-7791-43C8-B458-13349C27AC08}" type="slidenum">
              <a:rPr lang="de-DE" smtClean="0"/>
              <a:t>‹Nr.›</a:t>
            </a:fld>
            <a:endParaRPr lang="de-DE"/>
          </a:p>
        </p:txBody>
      </p:sp>
    </p:spTree>
    <p:extLst>
      <p:ext uri="{BB962C8B-B14F-4D97-AF65-F5344CB8AC3E}">
        <p14:creationId xmlns:p14="http://schemas.microsoft.com/office/powerpoint/2010/main" val="45355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7" Type="http://schemas.openxmlformats.org/officeDocument/2006/relationships/hyperlink" Target="https://en.wikipedia.org/wiki/Cerebral_cortex"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Parietal_lobe" TargetMode="External"/><Relationship Id="rId5" Type="http://schemas.openxmlformats.org/officeDocument/2006/relationships/hyperlink" Target="https://en.wikipedia.org/wiki/Spinal_cord" TargetMode="External"/><Relationship Id="rId4" Type="http://schemas.openxmlformats.org/officeDocument/2006/relationships/hyperlink" Target="https://en.wikipedia.org/wiki/Nerv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wikipedia.org/wiki/Goldenes_G%C3%A4ssche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Literature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World: Material Networks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Books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Goethe’s</a:t>
            </a:r>
            <a:r>
              <a:rPr lang="de-CH" sz="1200" kern="1200" dirty="0">
                <a:solidFill>
                  <a:schemeClr val="tx1"/>
                </a:solidFill>
                <a:effectLst/>
                <a:latin typeface="+mn-lt"/>
                <a:ea typeface="+mn-ea"/>
                <a:cs typeface="+mn-cs"/>
              </a:rPr>
              <a:t> Weimar </a:t>
            </a:r>
          </a:p>
          <a:p>
            <a:r>
              <a:rPr lang="de-CH" sz="1200" kern="1200" dirty="0">
                <a:solidFill>
                  <a:schemeClr val="tx1"/>
                </a:solidFill>
                <a:effectLst/>
                <a:latin typeface="+mn-lt"/>
                <a:ea typeface="+mn-ea"/>
                <a:cs typeface="+mn-cs"/>
              </a:rPr>
              <a:t>A </a:t>
            </a:r>
            <a:r>
              <a:rPr lang="de-CH" sz="1200" kern="1200" dirty="0" err="1">
                <a:solidFill>
                  <a:schemeClr val="tx1"/>
                </a:solidFill>
                <a:effectLst/>
                <a:latin typeface="+mn-lt"/>
                <a:ea typeface="+mn-ea"/>
                <a:cs typeface="+mn-cs"/>
              </a:rPr>
              <a:t>symposium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organised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by</a:t>
            </a:r>
            <a:r>
              <a:rPr lang="de-CH" sz="1200" kern="1200" dirty="0">
                <a:solidFill>
                  <a:schemeClr val="tx1"/>
                </a:solidFill>
                <a:effectLst/>
                <a:latin typeface="+mn-lt"/>
                <a:ea typeface="+mn-ea"/>
                <a:cs typeface="+mn-cs"/>
              </a:rPr>
              <a:t> The </a:t>
            </a:r>
            <a:r>
              <a:rPr lang="de-CH" sz="1200" kern="1200" dirty="0" err="1">
                <a:solidFill>
                  <a:schemeClr val="tx1"/>
                </a:solidFill>
                <a:effectLst/>
                <a:latin typeface="+mn-lt"/>
                <a:ea typeface="+mn-ea"/>
                <a:cs typeface="+mn-cs"/>
              </a:rPr>
              <a:t>Faculty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Medieval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Modern </a:t>
            </a:r>
            <a:r>
              <a:rPr lang="de-CH" sz="1200" kern="1200" dirty="0" err="1">
                <a:solidFill>
                  <a:schemeClr val="tx1"/>
                </a:solidFill>
                <a:effectLst/>
                <a:latin typeface="+mn-lt"/>
                <a:ea typeface="+mn-ea"/>
                <a:cs typeface="+mn-cs"/>
              </a:rPr>
              <a:t>Languages</a:t>
            </a:r>
            <a:r>
              <a:rPr lang="de-CH" sz="1200" kern="1200" dirty="0">
                <a:solidFill>
                  <a:schemeClr val="tx1"/>
                </a:solidFill>
                <a:effectLst/>
                <a:latin typeface="+mn-lt"/>
                <a:ea typeface="+mn-ea"/>
                <a:cs typeface="+mn-cs"/>
              </a:rPr>
              <a:t>, University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Oxford,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Klassik Stiftung </a:t>
            </a:r>
            <a:r>
              <a:rPr lang="de-CH" sz="1200" kern="1200" dirty="0" err="1">
                <a:solidFill>
                  <a:schemeClr val="tx1"/>
                </a:solidFill>
                <a:effectLst/>
                <a:latin typeface="+mn-lt"/>
                <a:ea typeface="+mn-ea"/>
                <a:cs typeface="+mn-cs"/>
              </a:rPr>
              <a:t>Weimar,and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Goethe </a:t>
            </a:r>
            <a:r>
              <a:rPr lang="de-CH" sz="1200" kern="1200" dirty="0" err="1">
                <a:solidFill>
                  <a:schemeClr val="tx1"/>
                </a:solidFill>
                <a:effectLst/>
                <a:latin typeface="+mn-lt"/>
                <a:ea typeface="+mn-ea"/>
                <a:cs typeface="+mn-cs"/>
              </a:rPr>
              <a:t>SocietyNew</a:t>
            </a:r>
            <a:r>
              <a:rPr lang="de-CH" sz="1200" kern="1200" dirty="0">
                <a:solidFill>
                  <a:schemeClr val="tx1"/>
                </a:solidFill>
                <a:effectLst/>
                <a:latin typeface="+mn-lt"/>
                <a:ea typeface="+mn-ea"/>
                <a:cs typeface="+mn-cs"/>
              </a:rPr>
              <a:t> Seminar </a:t>
            </a:r>
            <a:r>
              <a:rPr lang="de-CH" sz="1200" kern="1200" dirty="0" err="1">
                <a:solidFill>
                  <a:schemeClr val="tx1"/>
                </a:solidFill>
                <a:effectLst/>
                <a:latin typeface="+mn-lt"/>
                <a:ea typeface="+mn-ea"/>
                <a:cs typeface="+mn-cs"/>
              </a:rPr>
              <a:t>Room</a:t>
            </a:r>
            <a:r>
              <a:rPr lang="de-CH" sz="1200" kern="1200" dirty="0">
                <a:solidFill>
                  <a:schemeClr val="tx1"/>
                </a:solidFill>
                <a:effectLst/>
                <a:latin typeface="+mn-lt"/>
                <a:ea typeface="+mn-ea"/>
                <a:cs typeface="+mn-cs"/>
              </a:rPr>
              <a:t>, St. John’s College Oxford, 7th-8thNovember 2019</a:t>
            </a:r>
          </a:p>
          <a:p>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Mention</a:t>
            </a:r>
            <a:r>
              <a:rPr lang="de-DE" dirty="0"/>
              <a:t> COST </a:t>
            </a:r>
            <a:r>
              <a:rPr lang="de-DE" dirty="0" err="1"/>
              <a:t>Distant</a:t>
            </a:r>
            <a:r>
              <a:rPr lang="de-DE" dirty="0"/>
              <a:t> Reading </a:t>
            </a:r>
            <a:r>
              <a:rPr lang="de-DE" dirty="0" err="1"/>
              <a:t>and</a:t>
            </a:r>
            <a:r>
              <a:rPr lang="de-DE" dirty="0"/>
              <a:t> ADHO SIG „Digital </a:t>
            </a:r>
            <a:r>
              <a:rPr lang="de-DE" dirty="0" err="1"/>
              <a:t>Literary</a:t>
            </a:r>
            <a:r>
              <a:rPr lang="de-DE" dirty="0"/>
              <a:t> Studies“</a:t>
            </a:r>
          </a:p>
          <a:p>
            <a:endParaRPr lang="de-DE" dirty="0"/>
          </a:p>
        </p:txBody>
      </p:sp>
      <p:sp>
        <p:nvSpPr>
          <p:cNvPr id="4" name="Foliennummernplatzhalter 3"/>
          <p:cNvSpPr>
            <a:spLocks noGrp="1"/>
          </p:cNvSpPr>
          <p:nvPr>
            <p:ph type="sldNum" sz="quarter" idx="10"/>
          </p:nvPr>
        </p:nvSpPr>
        <p:spPr/>
        <p:txBody>
          <a:bodyPr/>
          <a:lstStyle/>
          <a:p>
            <a:fld id="{245658F0-7791-43C8-B458-13349C27AC08}" type="slidenum">
              <a:rPr lang="de-DE" smtClean="0"/>
              <a:t>1</a:t>
            </a:fld>
            <a:endParaRPr lang="de-DE"/>
          </a:p>
        </p:txBody>
      </p:sp>
    </p:spTree>
    <p:extLst>
      <p:ext uri="{BB962C8B-B14F-4D97-AF65-F5344CB8AC3E}">
        <p14:creationId xmlns:p14="http://schemas.microsoft.com/office/powerpoint/2010/main" val="26263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cortical homunculus, or "cortex man", illustrates the concept of </a:t>
            </a:r>
            <a:r>
              <a:rPr lang="en-US" dirty="0">
                <a:hlinkClick r:id="rId3" tooltip="Heuristic"/>
              </a:rPr>
              <a:t>heuristically</a:t>
            </a:r>
            <a:r>
              <a:rPr lang="en-US" dirty="0"/>
              <a:t> representing the body lying within the brain. </a:t>
            </a:r>
            <a:r>
              <a:rPr lang="en-US" dirty="0">
                <a:hlinkClick r:id="rId4" tooltip="Nerve"/>
              </a:rPr>
              <a:t>Nerve</a:t>
            </a:r>
            <a:r>
              <a:rPr lang="en-US" dirty="0"/>
              <a:t> </a:t>
            </a:r>
            <a:r>
              <a:rPr lang="en-US" dirty="0" err="1"/>
              <a:t>fibres</a:t>
            </a:r>
            <a:r>
              <a:rPr lang="en-US" dirty="0"/>
              <a:t> from the </a:t>
            </a:r>
            <a:r>
              <a:rPr lang="en-US" dirty="0">
                <a:hlinkClick r:id="rId5" tooltip="Spinal cord"/>
              </a:rPr>
              <a:t>spinal cord</a:t>
            </a:r>
            <a:r>
              <a:rPr lang="en-US" dirty="0"/>
              <a:t> terminate in various areas of the </a:t>
            </a:r>
            <a:r>
              <a:rPr lang="en-US" dirty="0">
                <a:hlinkClick r:id="rId6" tooltip="Parietal lobe"/>
              </a:rPr>
              <a:t>parietal lobe</a:t>
            </a:r>
            <a:r>
              <a:rPr lang="en-US" dirty="0"/>
              <a:t> in the </a:t>
            </a:r>
            <a:r>
              <a:rPr lang="en-US" dirty="0">
                <a:hlinkClick r:id="rId7" tooltip="Cerebral cortex"/>
              </a:rPr>
              <a:t>cerebral cortex</a:t>
            </a:r>
            <a:r>
              <a:rPr lang="en-US" dirty="0"/>
              <a:t>, which forms a representational map of the body.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Zadie Smith: thinking and feeling are always present – in some ratio – universal, </a:t>
            </a:r>
            <a:r>
              <a:rPr lang="en-US" dirty="0" err="1">
                <a:highlight>
                  <a:srgbClr val="FFFF00"/>
                </a:highlight>
              </a:rPr>
              <a:t>conditio</a:t>
            </a:r>
            <a:r>
              <a:rPr lang="en-US" dirty="0">
                <a:highlight>
                  <a:srgbClr val="FFFF00"/>
                </a:highlight>
              </a:rPr>
              <a:t> </a:t>
            </a:r>
            <a:r>
              <a:rPr lang="en-US" dirty="0" err="1">
                <a:highlight>
                  <a:srgbClr val="FFFF00"/>
                </a:highlight>
              </a:rPr>
              <a:t>humana</a:t>
            </a:r>
            <a:r>
              <a:rPr lang="en-US" dirty="0">
                <a:highlight>
                  <a:srgbClr val="FFFF00"/>
                </a:highlight>
              </a:rPr>
              <a:t>; what is most variable is the form.</a:t>
            </a:r>
            <a:endParaRPr lang="en-US" dirty="0"/>
          </a:p>
          <a:p>
            <a:endParaRPr lang="en-US" dirty="0"/>
          </a:p>
          <a:p>
            <a:r>
              <a:rPr lang="en-US" dirty="0"/>
              <a:t>These three dimensions from a multidimensional space in which features are plotted. They thus belong naturally on every dimension and co-occur with each other. </a:t>
            </a:r>
          </a:p>
          <a:p>
            <a:r>
              <a:rPr lang="en-US" dirty="0"/>
              <a:t>Rather than being binary indicators of either-or, they co-perform with other features to aggregate.</a:t>
            </a:r>
          </a:p>
          <a:p>
            <a:r>
              <a:rPr lang="en-US" dirty="0"/>
              <a:t>Dimensions a) everyday experience! and b) the novel’s signals of “as-if” and “this is fiction” clearly overlap – a person that doubts, and this includes by some trick also the narrator, is clearly part of the fictional world, he/she will have bodily experiences of doubt, he or she will engage in situated actions of reflection, on entities and events of the fictional world. </a:t>
            </a:r>
          </a:p>
          <a:p>
            <a:endParaRPr lang="en-US" dirty="0"/>
          </a:p>
          <a:p>
            <a:r>
              <a:rPr lang="en-US" dirty="0"/>
              <a:t>Piper: https://txtlab.org/2018/10/novel-worlds-theory-computation/</a:t>
            </a:r>
          </a:p>
          <a:p>
            <a:endParaRPr lang="en-US" dirty="0"/>
          </a:p>
          <a:p>
            <a:r>
              <a:rPr lang="en-US" dirty="0"/>
              <a:t>It simultaneously makes claims to completeness — it accounts for its fictional universe as a totality, as coherent and extensive (everyone acting according to the rules of </a:t>
            </a:r>
            <a:r>
              <a:rPr lang="en-US" i="1" dirty="0"/>
              <a:t>the fictional world</a:t>
            </a:r>
            <a:r>
              <a:rPr lang="en-US" dirty="0"/>
              <a:t>) —  just as it also makes claims to its partiality, to the perspectival and contingent nature of its world-making. We only know what we know through the vantage point of specific characters. We never have the “full picture” (or “world picture” in Heidegger’s terms). It asks us what it means to live a life and make judgments without complete knowledge of what’s going on. It is an experience of partiality and completeness at the same time.</a:t>
            </a:r>
          </a:p>
        </p:txBody>
      </p:sp>
      <p:sp>
        <p:nvSpPr>
          <p:cNvPr id="4" name="Slide Number Placeholder 3"/>
          <p:cNvSpPr>
            <a:spLocks noGrp="1"/>
          </p:cNvSpPr>
          <p:nvPr>
            <p:ph type="sldNum" sz="quarter" idx="5"/>
          </p:nvPr>
        </p:nvSpPr>
        <p:spPr/>
        <p:txBody>
          <a:bodyPr/>
          <a:lstStyle/>
          <a:p>
            <a:fld id="{245658F0-7791-43C8-B458-13349C27AC08}" type="slidenum">
              <a:rPr lang="de-DE" smtClean="0"/>
              <a:t>16</a:t>
            </a:fld>
            <a:endParaRPr lang="de-DE"/>
          </a:p>
        </p:txBody>
      </p:sp>
    </p:spTree>
    <p:extLst>
      <p:ext uri="{BB962C8B-B14F-4D97-AF65-F5344CB8AC3E}">
        <p14:creationId xmlns:p14="http://schemas.microsoft.com/office/powerpoint/2010/main" val="389353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Cognitive model: Simulation and embodiment (Oatley, </a:t>
            </a:r>
            <a:r>
              <a:rPr lang="en-US" sz="1200" dirty="0" err="1"/>
              <a:t>Zwaan</a:t>
            </a:r>
            <a:r>
              <a:rPr lang="en-US" sz="1200" dirty="0"/>
              <a:t>, </a:t>
            </a:r>
            <a:r>
              <a:rPr lang="en-US" sz="1200" dirty="0" err="1"/>
              <a:t>Barsalou</a:t>
            </a:r>
            <a:r>
              <a:rPr lang="en-US" sz="1200" dirty="0"/>
              <a:t>, </a:t>
            </a:r>
            <a:r>
              <a:rPr lang="de-CH" sz="1200" dirty="0" err="1"/>
              <a:t>Miall</a:t>
            </a:r>
            <a:r>
              <a:rPr lang="de-CH" sz="1200" dirty="0"/>
              <a:t> &amp;  </a:t>
            </a:r>
            <a:r>
              <a:rPr lang="de-CH" sz="1200" dirty="0" err="1"/>
              <a:t>Kuiken</a:t>
            </a:r>
            <a:r>
              <a:rPr lang="de-CH" sz="1200" dirty="0"/>
              <a:t>, 1994)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cause of entertainment activity is an </a:t>
            </a:r>
            <a:r>
              <a:rPr lang="en-US" sz="1200" b="1" dirty="0"/>
              <a:t>unconscious need for training useful capabilities</a:t>
            </a:r>
            <a:r>
              <a:rPr lang="en-US" sz="1200" dirty="0"/>
              <a:t>, whereas the proximal cause is </a:t>
            </a:r>
            <a:r>
              <a:rPr lang="en-US" sz="1200" b="1" dirty="0"/>
              <a:t>enjoyment of the activity for its own sake</a:t>
            </a:r>
            <a:r>
              <a:rPr lang="en-US" sz="1200" dirty="0"/>
              <a:t>” (Tan, 2008)</a:t>
            </a:r>
          </a:p>
          <a:p>
            <a:r>
              <a:rPr lang="en-US" dirty="0"/>
              <a:t>flagging out the “problem of reference” (cf. Cohn, 1990) or “representation” (cf. </a:t>
            </a:r>
            <a:r>
              <a:rPr lang="en-US" dirty="0" err="1"/>
              <a:t>Busse</a:t>
            </a:r>
            <a:r>
              <a:rPr lang="en-US" dirty="0"/>
              <a:t>, 2017) </a:t>
            </a:r>
          </a:p>
          <a:p>
            <a:pPr>
              <a:buFont typeface="Wingdings" panose="05000000000000000000" pitchFamily="2" charset="2"/>
              <a:buChar char="à"/>
            </a:pPr>
            <a:r>
              <a:rPr lang="en-US" dirty="0"/>
              <a:t>“testing relationship with the world” (Piper, 2016)</a:t>
            </a:r>
          </a:p>
          <a:p>
            <a:pPr>
              <a:buFont typeface="Wingdings" panose="05000000000000000000" pitchFamily="2" charset="2"/>
              <a:buChar char="à"/>
            </a:pPr>
            <a:r>
              <a:rPr lang="en-US" dirty="0"/>
              <a:t> pretense play (</a:t>
            </a:r>
            <a:r>
              <a:rPr lang="de-CH" dirty="0"/>
              <a:t>Steen &amp; Owens, 2001; cf. Tan, 2008)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17</a:t>
            </a:fld>
            <a:endParaRPr lang="de-DE"/>
          </a:p>
        </p:txBody>
      </p:sp>
    </p:spTree>
    <p:extLst>
      <p:ext uri="{BB962C8B-B14F-4D97-AF65-F5344CB8AC3E}">
        <p14:creationId xmlns:p14="http://schemas.microsoft.com/office/powerpoint/2010/main" val="2001723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Upon </a:t>
            </a:r>
            <a:r>
              <a:rPr lang="de-CH" sz="1200" kern="1200" dirty="0" err="1">
                <a:solidFill>
                  <a:schemeClr val="tx1"/>
                </a:solidFill>
                <a:effectLst/>
                <a:latin typeface="+mn-lt"/>
                <a:ea typeface="+mn-ea"/>
                <a:cs typeface="+mn-cs"/>
              </a:rPr>
              <a:t>completion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final DE-LIWC2015 </a:t>
            </a:r>
            <a:r>
              <a:rPr lang="de-CH" sz="1200" kern="1200" dirty="0" err="1">
                <a:solidFill>
                  <a:schemeClr val="tx1"/>
                </a:solidFill>
                <a:effectLst/>
                <a:latin typeface="+mn-lt"/>
                <a:ea typeface="+mn-ea"/>
                <a:cs typeface="+mn-cs"/>
              </a:rPr>
              <a:t>dictionary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4 </a:t>
            </a:r>
            <a:r>
              <a:rPr lang="de-CH" sz="1200" kern="1200" dirty="0" err="1">
                <a:solidFill>
                  <a:schemeClr val="tx1"/>
                </a:solidFill>
                <a:effectLst/>
                <a:latin typeface="+mn-lt"/>
                <a:ea typeface="+mn-ea"/>
                <a:cs typeface="+mn-cs"/>
              </a:rPr>
              <a:t>summary</a:t>
            </a:r>
            <a:r>
              <a:rPr lang="de-CH" sz="1200" kern="1200" dirty="0">
                <a:solidFill>
                  <a:schemeClr val="tx1"/>
                </a:solidFill>
                <a:effectLst/>
                <a:latin typeface="+mn-lt"/>
                <a:ea typeface="+mn-ea"/>
                <a:cs typeface="+mn-cs"/>
              </a:rPr>
              <a:t> variables </a:t>
            </a:r>
            <a:r>
              <a:rPr lang="de-CH" sz="1200" kern="1200" dirty="0" err="1">
                <a:solidFill>
                  <a:schemeClr val="tx1"/>
                </a:solidFill>
                <a:effectLst/>
                <a:latin typeface="+mn-lt"/>
                <a:ea typeface="+mn-ea"/>
                <a:cs typeface="+mn-cs"/>
              </a:rPr>
              <a:t>corresponding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those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LIWC2015 </a:t>
            </a:r>
            <a:r>
              <a:rPr lang="de-CH" sz="1200" kern="1200" dirty="0" err="1">
                <a:solidFill>
                  <a:schemeClr val="tx1"/>
                </a:solidFill>
                <a:effectLst/>
                <a:latin typeface="+mn-lt"/>
                <a:ea typeface="+mn-ea"/>
                <a:cs typeface="+mn-cs"/>
              </a:rPr>
              <a:t>version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Boyd, et al., 2015) </a:t>
            </a:r>
            <a:r>
              <a:rPr lang="de-CH" sz="1200" kern="1200" dirty="0" err="1">
                <a:solidFill>
                  <a:schemeClr val="tx1"/>
                </a:solidFill>
                <a:effectLst/>
                <a:latin typeface="+mn-lt"/>
                <a:ea typeface="+mn-ea"/>
                <a:cs typeface="+mn-cs"/>
              </a:rPr>
              <a:t>were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integrated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system</a:t>
            </a:r>
            <a:r>
              <a:rPr lang="de-CH" sz="1200" kern="1200" dirty="0">
                <a:solidFill>
                  <a:schemeClr val="tx1"/>
                </a:solidFill>
                <a:effectLst/>
                <a:latin typeface="+mn-lt"/>
                <a:ea typeface="+mn-ea"/>
                <a:cs typeface="+mn-cs"/>
              </a:rPr>
              <a:t>: Analytical </a:t>
            </a:r>
            <a:r>
              <a:rPr lang="de-CH" sz="1200" kern="1200" dirty="0" err="1">
                <a:solidFill>
                  <a:schemeClr val="tx1"/>
                </a:solidFill>
                <a:effectLst/>
                <a:latin typeface="+mn-lt"/>
                <a:ea typeface="+mn-ea"/>
                <a:cs typeface="+mn-cs"/>
              </a:rPr>
              <a:t>thinking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Chung, et al., 2015), </a:t>
            </a:r>
            <a:r>
              <a:rPr lang="de-CH" sz="1200" kern="1200" dirty="0" err="1">
                <a:solidFill>
                  <a:schemeClr val="tx1"/>
                </a:solidFill>
                <a:effectLst/>
                <a:latin typeface="+mn-lt"/>
                <a:ea typeface="+mn-ea"/>
                <a:cs typeface="+mn-cs"/>
              </a:rPr>
              <a:t>Clout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Kacewicz</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Davis, </a:t>
            </a:r>
            <a:r>
              <a:rPr lang="de-CH" sz="1200" kern="1200" dirty="0" err="1">
                <a:solidFill>
                  <a:schemeClr val="tx1"/>
                </a:solidFill>
                <a:effectLst/>
                <a:latin typeface="+mn-lt"/>
                <a:ea typeface="+mn-ea"/>
                <a:cs typeface="+mn-cs"/>
              </a:rPr>
              <a:t>Jeon</a:t>
            </a:r>
            <a:r>
              <a:rPr lang="de-CH" sz="1200" kern="1200" dirty="0">
                <a:solidFill>
                  <a:schemeClr val="tx1"/>
                </a:solidFill>
                <a:effectLst/>
                <a:latin typeface="+mn-lt"/>
                <a:ea typeface="+mn-ea"/>
                <a:cs typeface="+mn-cs"/>
              </a:rPr>
              <a:t>, &amp; Graesser, 2013), Authenticity (Newman,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Berry, &amp; Richards, 2003),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Emotional Tone (Cohn, Mehl, &amp;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2004). </a:t>
            </a:r>
            <a:r>
              <a:rPr lang="de-CH" sz="1200" kern="1200" dirty="0" err="1">
                <a:solidFill>
                  <a:schemeClr val="tx1"/>
                </a:solidFill>
                <a:effectLst/>
                <a:latin typeface="+mn-lt"/>
                <a:ea typeface="+mn-ea"/>
                <a:cs typeface="+mn-cs"/>
              </a:rPr>
              <a:t>We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each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summary</a:t>
            </a:r>
            <a:r>
              <a:rPr lang="de-CH" sz="1200" kern="1200" dirty="0">
                <a:solidFill>
                  <a:schemeClr val="tx1"/>
                </a:solidFill>
                <a:effectLst/>
                <a:latin typeface="+mn-lt"/>
                <a:ea typeface="+mn-ea"/>
                <a:cs typeface="+mn-cs"/>
              </a:rPr>
              <a:t> variable on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basis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previously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published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research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converted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percentiles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based</a:t>
            </a:r>
            <a:r>
              <a:rPr lang="de-CH" sz="1200" kern="1200" dirty="0">
                <a:solidFill>
                  <a:schemeClr val="tx1"/>
                </a:solidFill>
                <a:effectLst/>
                <a:latin typeface="+mn-lt"/>
                <a:ea typeface="+mn-ea"/>
                <a:cs typeface="+mn-cs"/>
              </a:rPr>
              <a:t> on </a:t>
            </a:r>
            <a:r>
              <a:rPr lang="de-CH" sz="1200" kern="1200" dirty="0" err="1">
                <a:solidFill>
                  <a:schemeClr val="tx1"/>
                </a:solidFill>
                <a:effectLst/>
                <a:latin typeface="+mn-lt"/>
                <a:ea typeface="+mn-ea"/>
                <a:cs typeface="+mn-cs"/>
              </a:rPr>
              <a:t>standardized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scores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large </a:t>
            </a:r>
            <a:r>
              <a:rPr lang="de-CH" sz="1200" kern="1200" dirty="0" err="1">
                <a:solidFill>
                  <a:schemeClr val="tx1"/>
                </a:solidFill>
                <a:effectLst/>
                <a:latin typeface="+mn-lt"/>
                <a:ea typeface="+mn-ea"/>
                <a:cs typeface="+mn-cs"/>
              </a:rPr>
              <a:t>comparison</a:t>
            </a:r>
            <a:r>
              <a:rPr lang="de-CH" sz="1200" kern="1200" dirty="0">
                <a:solidFill>
                  <a:schemeClr val="tx1"/>
                </a:solidFill>
                <a:effectLst/>
                <a:latin typeface="+mn-lt"/>
                <a:ea typeface="+mn-ea"/>
                <a:cs typeface="+mn-cs"/>
              </a:rPr>
              <a:t> samples.3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18</a:t>
            </a:fld>
            <a:endParaRPr lang="de-DE"/>
          </a:p>
        </p:txBody>
      </p:sp>
    </p:spTree>
    <p:extLst>
      <p:ext uri="{BB962C8B-B14F-4D97-AF65-F5344CB8AC3E}">
        <p14:creationId xmlns:p14="http://schemas.microsoft.com/office/powerpoint/2010/main" val="2192687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groundwork of fictional worlds; </a:t>
            </a:r>
          </a:p>
          <a:p>
            <a:r>
              <a:rPr lang="en-US" sz="1200" kern="1200" dirty="0">
                <a:solidFill>
                  <a:schemeClr val="tx1"/>
                </a:solidFill>
                <a:effectLst/>
                <a:latin typeface="+mn-lt"/>
                <a:ea typeface="+mn-ea"/>
                <a:cs typeface="+mn-cs"/>
              </a:rPr>
              <a:t>Original application of LWIC - </a:t>
            </a:r>
            <a:r>
              <a:rPr lang="de-DE" sz="1200" kern="1200" dirty="0">
                <a:solidFill>
                  <a:schemeClr val="tx1"/>
                </a:solidFill>
                <a:effectLst/>
                <a:latin typeface="+mn-lt"/>
                <a:ea typeface="+mn-ea"/>
                <a:cs typeface="+mn-cs"/>
              </a:rPr>
              <a:t>expressive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fictional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literary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p>
          <a:p>
            <a:r>
              <a:rPr lang="de-CH" dirty="0" err="1"/>
              <a:t>Wilcoxon</a:t>
            </a:r>
            <a:r>
              <a:rPr lang="de-CH" dirty="0"/>
              <a:t> rank </a:t>
            </a:r>
            <a:r>
              <a:rPr lang="de-CH" dirty="0" err="1"/>
              <a:t>test</a:t>
            </a:r>
            <a:r>
              <a:rPr lang="de-CH" dirty="0"/>
              <a:t> </a:t>
            </a:r>
            <a:r>
              <a:rPr lang="de-CH" dirty="0" err="1"/>
              <a:t>is</a:t>
            </a:r>
            <a:r>
              <a:rPr lang="de-CH" dirty="0"/>
              <a:t> a </a:t>
            </a:r>
            <a:r>
              <a:rPr lang="de-CH" dirty="0" err="1"/>
              <a:t>nonparametric</a:t>
            </a:r>
            <a:r>
              <a:rPr lang="de-CH" dirty="0"/>
              <a:t> </a:t>
            </a:r>
            <a:r>
              <a:rPr lang="de-CH" dirty="0" err="1"/>
              <a:t>test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used</a:t>
            </a:r>
            <a:r>
              <a:rPr lang="de-CH" dirty="0"/>
              <a:t> </a:t>
            </a:r>
            <a:r>
              <a:rPr lang="de-CH" dirty="0" err="1"/>
              <a:t>to</a:t>
            </a:r>
            <a:r>
              <a:rPr lang="de-CH" dirty="0"/>
              <a:t> </a:t>
            </a:r>
            <a:r>
              <a:rPr lang="de-CH" dirty="0" err="1"/>
              <a:t>determine</a:t>
            </a:r>
            <a:r>
              <a:rPr lang="de-CH" dirty="0"/>
              <a:t> </a:t>
            </a:r>
            <a:r>
              <a:rPr lang="de-CH" dirty="0" err="1"/>
              <a:t>whether</a:t>
            </a:r>
            <a:r>
              <a:rPr lang="de-CH" dirty="0"/>
              <a:t> </a:t>
            </a:r>
            <a:r>
              <a:rPr lang="de-CH" dirty="0" err="1"/>
              <a:t>two</a:t>
            </a:r>
            <a:r>
              <a:rPr lang="de-CH" dirty="0"/>
              <a:t> </a:t>
            </a:r>
            <a:r>
              <a:rPr lang="de-CH" dirty="0" err="1"/>
              <a:t>dependent</a:t>
            </a:r>
            <a:r>
              <a:rPr lang="de-CH" dirty="0"/>
              <a:t> </a:t>
            </a:r>
            <a:r>
              <a:rPr lang="de-CH" dirty="0" err="1"/>
              <a:t>samples</a:t>
            </a:r>
            <a:r>
              <a:rPr lang="de-CH" dirty="0"/>
              <a:t> </a:t>
            </a:r>
            <a:r>
              <a:rPr lang="de-CH" dirty="0" err="1"/>
              <a:t>were</a:t>
            </a:r>
            <a:r>
              <a:rPr lang="de-CH" dirty="0"/>
              <a:t> </a:t>
            </a:r>
            <a:r>
              <a:rPr lang="de-CH" dirty="0" err="1"/>
              <a:t>selected</a:t>
            </a:r>
            <a:r>
              <a:rPr lang="de-CH" dirty="0"/>
              <a:t> </a:t>
            </a:r>
            <a:r>
              <a:rPr lang="de-CH" dirty="0" err="1"/>
              <a:t>from</a:t>
            </a:r>
            <a:r>
              <a:rPr lang="de-CH" dirty="0"/>
              <a:t> </a:t>
            </a:r>
            <a:r>
              <a:rPr lang="de-CH" dirty="0" err="1"/>
              <a:t>populations</a:t>
            </a:r>
            <a:r>
              <a:rPr lang="de-CH" dirty="0"/>
              <a:t> </a:t>
            </a:r>
            <a:r>
              <a:rPr lang="de-CH" dirty="0" err="1"/>
              <a:t>having</a:t>
            </a:r>
            <a:r>
              <a:rPr lang="de-CH" dirty="0"/>
              <a:t> </a:t>
            </a:r>
            <a:r>
              <a:rPr lang="de-CH" dirty="0" err="1"/>
              <a:t>the</a:t>
            </a:r>
            <a:r>
              <a:rPr lang="de-CH" dirty="0"/>
              <a:t> same </a:t>
            </a:r>
            <a:r>
              <a:rPr lang="de-CH" dirty="0" err="1"/>
              <a:t>distribution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5658F0-7791-43C8-B458-13349C27AC08}" type="slidenum">
              <a:rPr lang="de-DE" smtClean="0"/>
              <a:t>20</a:t>
            </a:fld>
            <a:endParaRPr lang="de-DE"/>
          </a:p>
        </p:txBody>
      </p:sp>
    </p:spTree>
    <p:extLst>
      <p:ext uri="{BB962C8B-B14F-4D97-AF65-F5344CB8AC3E}">
        <p14:creationId xmlns:p14="http://schemas.microsoft.com/office/powerpoint/2010/main" val="437034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Yet, Kafka makes comparably fewer references to “friends” and “humans”, as well as to “body” and “sexuality”, and to “affect”. </a:t>
            </a:r>
          </a:p>
          <a:p>
            <a:endParaRPr lang="en-US" dirty="0"/>
          </a:p>
          <a:p>
            <a:r>
              <a:rPr lang="en-US" dirty="0"/>
              <a:t>counts for “human” and “friend” likely quantitatively typical of fictional discourse when compared to non-fictional texts</a:t>
            </a:r>
          </a:p>
          <a:p>
            <a:r>
              <a:rPr lang="en-US" dirty="0"/>
              <a:t>another empirical question!</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22</a:t>
            </a:fld>
            <a:endParaRPr lang="de-DE"/>
          </a:p>
        </p:txBody>
      </p:sp>
    </p:spTree>
    <p:extLst>
      <p:ext uri="{BB962C8B-B14F-4D97-AF65-F5344CB8AC3E}">
        <p14:creationId xmlns:p14="http://schemas.microsoft.com/office/powerpoint/2010/main" val="117869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 detached</a:t>
            </a:r>
          </a:p>
          <a:p>
            <a:r>
              <a:rPr lang="en-US" dirty="0"/>
              <a:t>more impersonal (number, impersonal pronouns, less affect) and less positive emotions than other texts. </a:t>
            </a:r>
          </a:p>
          <a:p>
            <a:r>
              <a:rPr lang="en-US" dirty="0"/>
              <a:t>But as sad, anxious, and negative. </a:t>
            </a:r>
          </a:p>
        </p:txBody>
      </p:sp>
      <p:sp>
        <p:nvSpPr>
          <p:cNvPr id="4" name="Foliennummernplatzhalter 3"/>
          <p:cNvSpPr>
            <a:spLocks noGrp="1"/>
          </p:cNvSpPr>
          <p:nvPr>
            <p:ph type="sldNum" sz="quarter" idx="5"/>
          </p:nvPr>
        </p:nvSpPr>
        <p:spPr/>
        <p:txBody>
          <a:bodyPr/>
          <a:lstStyle/>
          <a:p>
            <a:fld id="{245658F0-7791-43C8-B458-13349C27AC08}" type="slidenum">
              <a:rPr lang="de-DE" smtClean="0"/>
              <a:t>23</a:t>
            </a:fld>
            <a:endParaRPr lang="de-DE"/>
          </a:p>
        </p:txBody>
      </p:sp>
    </p:spTree>
    <p:extLst>
      <p:ext uri="{BB962C8B-B14F-4D97-AF65-F5344CB8AC3E}">
        <p14:creationId xmlns:p14="http://schemas.microsoft.com/office/powerpoint/2010/main" val="56560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“achieve,” work, power, risk; no difference in reward; less affiliation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marked by preoccupation with achievement and social struggle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dass </a:t>
            </a:r>
            <a:r>
              <a:rPr lang="de-DE" sz="1200" kern="1200" dirty="0">
                <a:solidFill>
                  <a:schemeClr val="tx1"/>
                </a:solidFill>
                <a:effectLst/>
                <a:latin typeface="+mn-lt"/>
                <a:ea typeface="+mn-ea"/>
                <a:cs typeface="+mn-cs"/>
              </a:rPr>
              <a:t>Kafka so stark Worte aus der Berufswelt nutzt, hat etwas mit der neuen Gattung seiner Zeit zu tun, dem „Angestelltenroman“ (dazu gibt es etwas Literatur meist im Umfeld der Literaturgeschichte der Weimarer Republik und der Neuen Sachlichkeit – hier wäre also ein </a:t>
            </a:r>
            <a:r>
              <a:rPr lang="de-DE" sz="1200" kern="1200" dirty="0" err="1">
                <a:solidFill>
                  <a:schemeClr val="tx1"/>
                </a:solidFill>
                <a:effectLst/>
                <a:latin typeface="+mn-lt"/>
                <a:ea typeface="+mn-ea"/>
                <a:cs typeface="+mn-cs"/>
              </a:rPr>
              <a:t>fokussierterer</a:t>
            </a:r>
            <a:r>
              <a:rPr lang="de-DE" sz="1200" kern="1200" dirty="0">
                <a:solidFill>
                  <a:schemeClr val="tx1"/>
                </a:solidFill>
                <a:effectLst/>
                <a:latin typeface="+mn-lt"/>
                <a:ea typeface="+mn-ea"/>
                <a:cs typeface="+mn-cs"/>
              </a:rPr>
              <a:t> Vergleich Kafkas mit dieser Literatur aufschlussreich, inwieweit er von diesen Romanen abweicht).</a:t>
            </a:r>
            <a:endParaRPr lang="en-US" sz="1200" kern="1200" dirty="0">
              <a:solidFill>
                <a:schemeClr val="tx1"/>
              </a:solidFill>
              <a:effectLst/>
              <a:latin typeface="+mn-lt"/>
              <a:ea typeface="+mn-ea"/>
              <a:cs typeface="+mn-cs"/>
            </a:endParaRPr>
          </a:p>
          <a:p>
            <a:endParaRPr lang="en-US"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24</a:t>
            </a:fld>
            <a:endParaRPr lang="de-DE"/>
          </a:p>
        </p:txBody>
      </p:sp>
    </p:spTree>
    <p:extLst>
      <p:ext uri="{BB962C8B-B14F-4D97-AF65-F5344CB8AC3E}">
        <p14:creationId xmlns:p14="http://schemas.microsoft.com/office/powerpoint/2010/main" val="4040450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slig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25</a:t>
            </a:fld>
            <a:endParaRPr lang="de-DE"/>
          </a:p>
        </p:txBody>
      </p:sp>
    </p:spTree>
    <p:extLst>
      <p:ext uri="{BB962C8B-B14F-4D97-AF65-F5344CB8AC3E}">
        <p14:creationId xmlns:p14="http://schemas.microsoft.com/office/powerpoint/2010/main" val="170119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 is quite clear that Kafka’s texts are substantially marked by skepticism </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26</a:t>
            </a:fld>
            <a:endParaRPr lang="de-DE"/>
          </a:p>
        </p:txBody>
      </p:sp>
    </p:spTree>
    <p:extLst>
      <p:ext uri="{BB962C8B-B14F-4D97-AF65-F5344CB8AC3E}">
        <p14:creationId xmlns:p14="http://schemas.microsoft.com/office/powerpoint/2010/main" val="1316353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Syntactic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Plain vocabulary (little foregrounding, few tropes)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Informal </a:t>
            </a:r>
            <a:r>
              <a:rPr kumimoji="0" lang="en-U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oral elements (“jargon”) </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1"/>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27</a:t>
            </a:fld>
            <a:endParaRPr lang="de-DE"/>
          </a:p>
        </p:txBody>
      </p:sp>
    </p:spTree>
    <p:extLst>
      <p:ext uri="{BB962C8B-B14F-4D97-AF65-F5344CB8AC3E}">
        <p14:creationId xmlns:p14="http://schemas.microsoft.com/office/powerpoint/2010/main" val="2837302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Unser </a:t>
            </a:r>
            <a:r>
              <a:rPr lang="en-US" dirty="0" err="1"/>
              <a:t>posterboy</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a:t>
            </a:fld>
            <a:endParaRPr lang="de-DE"/>
          </a:p>
        </p:txBody>
      </p:sp>
    </p:spTree>
    <p:extLst>
      <p:ext uri="{BB962C8B-B14F-4D97-AF65-F5344CB8AC3E}">
        <p14:creationId xmlns:p14="http://schemas.microsoft.com/office/powerpoint/2010/main" val="429661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28</a:t>
            </a:fld>
            <a:endParaRPr lang="de-DE"/>
          </a:p>
        </p:txBody>
      </p:sp>
    </p:spTree>
    <p:extLst>
      <p:ext uri="{BB962C8B-B14F-4D97-AF65-F5344CB8AC3E}">
        <p14:creationId xmlns:p14="http://schemas.microsoft.com/office/powerpoint/2010/main" val="2164001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30</a:t>
            </a:fld>
            <a:endParaRPr lang="de-DE"/>
          </a:p>
        </p:txBody>
      </p:sp>
    </p:spTree>
    <p:extLst>
      <p:ext uri="{BB962C8B-B14F-4D97-AF65-F5344CB8AC3E}">
        <p14:creationId xmlns:p14="http://schemas.microsoft.com/office/powerpoint/2010/main" val="2945061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epistemic = p &lt;0.0; Experiential p = 0.9; literariness p = 0.6</a:t>
            </a:r>
          </a:p>
        </p:txBody>
      </p:sp>
      <p:sp>
        <p:nvSpPr>
          <p:cNvPr id="4" name="Foliennummernplatzhalter 3"/>
          <p:cNvSpPr>
            <a:spLocks noGrp="1"/>
          </p:cNvSpPr>
          <p:nvPr>
            <p:ph type="sldNum" sz="quarter" idx="5"/>
          </p:nvPr>
        </p:nvSpPr>
        <p:spPr/>
        <p:txBody>
          <a:bodyPr/>
          <a:lstStyle/>
          <a:p>
            <a:fld id="{245658F0-7791-43C8-B458-13349C27AC08}" type="slidenum">
              <a:rPr lang="de-DE" smtClean="0"/>
              <a:t>31</a:t>
            </a:fld>
            <a:endParaRPr lang="de-DE"/>
          </a:p>
        </p:txBody>
      </p:sp>
    </p:spTree>
    <p:extLst>
      <p:ext uri="{BB962C8B-B14F-4D97-AF65-F5344CB8AC3E}">
        <p14:creationId xmlns:p14="http://schemas.microsoft.com/office/powerpoint/2010/main" val="502176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Durchschnitt</a:t>
            </a:r>
            <a:r>
              <a:rPr lang="en-US" dirty="0"/>
              <a:t>: relate und space</a:t>
            </a:r>
          </a:p>
          <a:p>
            <a:r>
              <a:rPr lang="en-US" dirty="0" err="1"/>
              <a:t>Weniger</a:t>
            </a:r>
            <a:r>
              <a:rPr lang="en-US" dirty="0"/>
              <a:t> affect, </a:t>
            </a:r>
            <a:r>
              <a:rPr lang="en-US" dirty="0" err="1"/>
              <a:t>weniger</a:t>
            </a:r>
            <a:r>
              <a:rPr lang="en-US" dirty="0"/>
              <a:t> body, </a:t>
            </a:r>
            <a:r>
              <a:rPr lang="en-US" dirty="0" err="1"/>
              <a:t>weniger</a:t>
            </a:r>
            <a:r>
              <a:rPr lang="en-US" dirty="0"/>
              <a:t> </a:t>
            </a:r>
            <a:r>
              <a:rPr lang="en-US" dirty="0" err="1"/>
              <a:t>transzendenz</a:t>
            </a:r>
            <a:r>
              <a:rPr lang="en-US" dirty="0"/>
              <a:t>; </a:t>
            </a:r>
          </a:p>
          <a:p>
            <a:r>
              <a:rPr lang="en-US" dirty="0" err="1"/>
              <a:t>mehr</a:t>
            </a:r>
            <a:r>
              <a:rPr lang="en-US" dirty="0"/>
              <a:t> drives, </a:t>
            </a:r>
            <a:r>
              <a:rPr lang="en-US" dirty="0" err="1"/>
              <a:t>mehr</a:t>
            </a:r>
            <a:r>
              <a:rPr lang="en-US" dirty="0"/>
              <a:t> concerns</a:t>
            </a:r>
          </a:p>
        </p:txBody>
      </p:sp>
      <p:sp>
        <p:nvSpPr>
          <p:cNvPr id="4" name="Foliennummernplatzhalter 3"/>
          <p:cNvSpPr>
            <a:spLocks noGrp="1"/>
          </p:cNvSpPr>
          <p:nvPr>
            <p:ph type="sldNum" sz="quarter" idx="5"/>
          </p:nvPr>
        </p:nvSpPr>
        <p:spPr/>
        <p:txBody>
          <a:bodyPr/>
          <a:lstStyle/>
          <a:p>
            <a:fld id="{245658F0-7791-43C8-B458-13349C27AC08}" type="slidenum">
              <a:rPr lang="de-DE" smtClean="0"/>
              <a:t>32</a:t>
            </a:fld>
            <a:endParaRPr lang="de-DE"/>
          </a:p>
        </p:txBody>
      </p:sp>
    </p:spTree>
    <p:extLst>
      <p:ext uri="{BB962C8B-B14F-4D97-AF65-F5344CB8AC3E}">
        <p14:creationId xmlns:p14="http://schemas.microsoft.com/office/powerpoint/2010/main" val="2787282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Force-</a:t>
            </a:r>
            <a:r>
              <a:rPr lang="de-CH" sz="1200" kern="1200" dirty="0" err="1">
                <a:solidFill>
                  <a:schemeClr val="tx1"/>
                </a:solidFill>
                <a:effectLst/>
                <a:latin typeface="+mn-lt"/>
                <a:ea typeface="+mn-ea"/>
                <a:cs typeface="+mn-cs"/>
              </a:rPr>
              <a:t>directed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layouts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perform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gravity</a:t>
            </a:r>
            <a:r>
              <a:rPr lang="de-CH" sz="1200" kern="1200" dirty="0">
                <a:solidFill>
                  <a:schemeClr val="tx1"/>
                </a:solidFill>
                <a:effectLst/>
                <a:latin typeface="+mn-lt"/>
                <a:ea typeface="+mn-ea"/>
                <a:cs typeface="+mn-cs"/>
              </a:rPr>
              <a:t>-like </a:t>
            </a:r>
            <a:r>
              <a:rPr lang="de-CH" sz="1200" kern="1200" dirty="0" err="1">
                <a:solidFill>
                  <a:schemeClr val="tx1"/>
                </a:solidFill>
                <a:effectLst/>
                <a:latin typeface="+mn-lt"/>
                <a:ea typeface="+mn-ea"/>
                <a:cs typeface="+mn-cs"/>
              </a:rPr>
              <a:t>simulation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pull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mostconnected</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(i.e.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have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a:t>
            </a:r>
            <a:r>
              <a:rPr lang="de-CH" sz="1200" kern="1200" dirty="0" err="1">
                <a:solidFill>
                  <a:schemeClr val="tx1"/>
                </a:solidFill>
                <a:effectLst/>
                <a:latin typeface="+mn-lt"/>
                <a:ea typeface="+mn-ea"/>
                <a:cs typeface="+mn-cs"/>
              </a:rPr>
              <a:t>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their</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very</a:t>
            </a:r>
            <a:r>
              <a:rPr lang="de-CH" sz="1200" kern="1200" dirty="0">
                <a:solidFill>
                  <a:schemeClr val="tx1"/>
                </a:solidFill>
                <a:effectLst/>
                <a:latin typeface="+mn-lt"/>
                <a:ea typeface="+mn-ea"/>
                <a:cs typeface="+mn-cs"/>
              </a:rPr>
              <a:t> strong)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center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network</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pushed</a:t>
            </a:r>
            <a:r>
              <a:rPr lang="de-CH" sz="1200" kern="1200" dirty="0">
                <a:solidFill>
                  <a:schemeClr val="tx1"/>
                </a:solidFill>
                <a:effectLst/>
                <a:latin typeface="+mn-lt"/>
                <a:ea typeface="+mn-ea"/>
                <a:cs typeface="+mn-cs"/>
              </a:rPr>
              <a:t> outside.</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33</a:t>
            </a:fld>
            <a:endParaRPr lang="de-DE"/>
          </a:p>
        </p:txBody>
      </p:sp>
    </p:spTree>
    <p:extLst>
      <p:ext uri="{BB962C8B-B14F-4D97-AF65-F5344CB8AC3E}">
        <p14:creationId xmlns:p14="http://schemas.microsoft.com/office/powerpoint/2010/main" val="559758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Anzahl</a:t>
            </a:r>
            <a:r>
              <a:rPr lang="en-US" dirty="0"/>
              <a:t> der </a:t>
            </a:r>
            <a:r>
              <a:rPr lang="en-US" dirty="0" err="1"/>
              <a:t>Fremdtitel</a:t>
            </a:r>
            <a:r>
              <a:rPr lang="en-US" dirty="0"/>
              <a:t>? </a:t>
            </a:r>
            <a:r>
              <a:rPr lang="en-US" dirty="0" err="1"/>
              <a:t>Diachronisch</a:t>
            </a:r>
            <a:r>
              <a:rPr lang="en-US" dirty="0"/>
              <a:t>? </a:t>
            </a:r>
            <a:r>
              <a:rPr lang="en-US" dirty="0" err="1"/>
              <a:t>Gewicht</a:t>
            </a:r>
            <a:r>
              <a:rPr lang="en-US" dirty="0"/>
              <a:t> der </a:t>
            </a:r>
            <a:r>
              <a:rPr lang="en-US" dirty="0" err="1"/>
              <a:t>Kante</a:t>
            </a:r>
            <a:r>
              <a:rPr lang="en-US" dirty="0"/>
              <a:t>?</a:t>
            </a:r>
          </a:p>
          <a:p>
            <a:endParaRPr lang="en-US" dirty="0"/>
          </a:p>
          <a:p>
            <a:r>
              <a:rPr lang="de-CH" dirty="0"/>
              <a:t>Hier entstand „Der Kübelreiter“, im </a:t>
            </a:r>
            <a:r>
              <a:rPr lang="de-CH" dirty="0">
                <a:hlinkClick r:id="rId3" tooltip="Goldenes Gässchen"/>
              </a:rPr>
              <a:t>Goldenen Gässchen</a:t>
            </a:r>
            <a:r>
              <a:rPr lang="de-CH" dirty="0"/>
              <a:t> Nr. 22 in Prag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37</a:t>
            </a:fld>
            <a:endParaRPr lang="de-DE"/>
          </a:p>
        </p:txBody>
      </p:sp>
    </p:spTree>
    <p:extLst>
      <p:ext uri="{BB962C8B-B14F-4D97-AF65-F5344CB8AC3E}">
        <p14:creationId xmlns:p14="http://schemas.microsoft.com/office/powerpoint/2010/main" val="3564909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Method</a:t>
            </a:r>
            <a:r>
              <a:rPr lang="de-DE" dirty="0"/>
              <a:t> I: </a:t>
            </a:r>
            <a:r>
              <a:rPr lang="de-DE" dirty="0" err="1"/>
              <a:t>Stylometry</a:t>
            </a:r>
            <a:r>
              <a:rPr lang="de-DE" dirty="0"/>
              <a:t> plus SNA (Eder, 2017 „</a:t>
            </a:r>
            <a:r>
              <a:rPr lang="de-CH" dirty="0"/>
              <a:t>Consensus Network»)</a:t>
            </a:r>
            <a:endParaRPr lang="de-DE" dirty="0"/>
          </a:p>
          <a:p>
            <a:pPr lvl="1"/>
            <a:r>
              <a:rPr lang="de-DE" dirty="0"/>
              <a:t>Word </a:t>
            </a:r>
            <a:r>
              <a:rPr lang="de-DE" dirty="0" err="1"/>
              <a:t>vectors</a:t>
            </a:r>
            <a:r>
              <a:rPr lang="de-DE" dirty="0"/>
              <a:t>: MFW (100-1000) </a:t>
            </a:r>
          </a:p>
          <a:p>
            <a:pPr lvl="1"/>
            <a:r>
              <a:rPr lang="de-DE" dirty="0" err="1"/>
              <a:t>Weighing</a:t>
            </a:r>
            <a:r>
              <a:rPr lang="de-DE" dirty="0"/>
              <a:t> </a:t>
            </a:r>
            <a:r>
              <a:rPr lang="de-DE" dirty="0" err="1"/>
              <a:t>of</a:t>
            </a:r>
            <a:r>
              <a:rPr lang="de-DE" dirty="0"/>
              <a:t> </a:t>
            </a:r>
            <a:r>
              <a:rPr lang="de-DE" dirty="0" err="1"/>
              <a:t>edges</a:t>
            </a:r>
            <a:r>
              <a:rPr lang="de-DE" dirty="0"/>
              <a:t>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46</a:t>
            </a:fld>
            <a:endParaRPr lang="de-DE"/>
          </a:p>
        </p:txBody>
      </p:sp>
    </p:spTree>
    <p:extLst>
      <p:ext uri="{BB962C8B-B14F-4D97-AF65-F5344CB8AC3E}">
        <p14:creationId xmlns:p14="http://schemas.microsoft.com/office/powerpoint/2010/main" val="1225774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Runners up &amp; everything that is NOT Kafka!</a:t>
            </a:r>
          </a:p>
          <a:p>
            <a:endParaRPr lang="en-US" dirty="0"/>
          </a:p>
          <a:p>
            <a:r>
              <a:rPr lang="en-US" dirty="0"/>
              <a:t>Remember: undirected! Just one strong edge. To get the real value the two values need to be added. </a:t>
            </a:r>
            <a:r>
              <a:rPr lang="en-US" dirty="0">
                <a:sym typeface="Wingdings" pitchFamily="2" charset="2"/>
              </a:rPr>
              <a:t> </a:t>
            </a:r>
            <a:r>
              <a:rPr lang="en-US" dirty="0"/>
              <a:t>Use the table automatically computed by </a:t>
            </a:r>
            <a:r>
              <a:rPr lang="en-US" dirty="0" err="1"/>
              <a:t>gephi</a:t>
            </a:r>
            <a:r>
              <a:rPr lang="en-US" dirty="0"/>
              <a:t>!</a:t>
            </a:r>
          </a:p>
          <a:p>
            <a:endParaRPr lang="en-US" dirty="0"/>
          </a:p>
          <a:p>
            <a:r>
              <a:rPr lang="en-US" dirty="0"/>
              <a:t>If I used a directed network, I’d have two edges. This allows cautious assumptions about “Influence”.  (Jockers used directed networks; and deleted time-warp nodes). Eder drops “influence” and talks about “typicality” / zeitgeist. (Simone says that in that case we </a:t>
            </a:r>
            <a:r>
              <a:rPr lang="en-US" dirty="0" err="1"/>
              <a:t>dont</a:t>
            </a:r>
            <a:r>
              <a:rPr lang="en-US" dirty="0"/>
              <a:t> need directed networks, because we can then </a:t>
            </a:r>
            <a:r>
              <a:rPr lang="en-US" dirty="0" err="1"/>
              <a:t>analyse</a:t>
            </a:r>
            <a:r>
              <a:rPr lang="en-US" dirty="0"/>
              <a:t>). If I want a directed network I change the R code and assign “directed”. (our script “</a:t>
            </a:r>
            <a:r>
              <a:rPr lang="en-US" dirty="0" err="1"/>
              <a:t>buildingLIWC:network</a:t>
            </a:r>
            <a:r>
              <a:rPr lang="en-US" dirty="0"/>
              <a:t>”).</a:t>
            </a:r>
          </a:p>
        </p:txBody>
      </p:sp>
      <p:sp>
        <p:nvSpPr>
          <p:cNvPr id="4" name="Foliennummernplatzhalter 3"/>
          <p:cNvSpPr>
            <a:spLocks noGrp="1"/>
          </p:cNvSpPr>
          <p:nvPr>
            <p:ph type="sldNum" sz="quarter" idx="5"/>
          </p:nvPr>
        </p:nvSpPr>
        <p:spPr/>
        <p:txBody>
          <a:bodyPr/>
          <a:lstStyle/>
          <a:p>
            <a:fld id="{245658F0-7791-43C8-B458-13349C27AC08}" type="slidenum">
              <a:rPr lang="de-DE" smtClean="0"/>
              <a:t>47</a:t>
            </a:fld>
            <a:endParaRPr lang="de-DE"/>
          </a:p>
        </p:txBody>
      </p:sp>
    </p:spTree>
    <p:extLst>
      <p:ext uri="{BB962C8B-B14F-4D97-AF65-F5344CB8AC3E}">
        <p14:creationId xmlns:p14="http://schemas.microsoft.com/office/powerpoint/2010/main" val="1633519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52</a:t>
            </a:fld>
            <a:endParaRPr lang="de-DE"/>
          </a:p>
        </p:txBody>
      </p:sp>
    </p:spTree>
    <p:extLst>
      <p:ext uri="{BB962C8B-B14F-4D97-AF65-F5344CB8AC3E}">
        <p14:creationId xmlns:p14="http://schemas.microsoft.com/office/powerpoint/2010/main" val="47575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Kafka als Autor der Weltliteratur einen anderen Sinn. Sie</a:t>
            </a:r>
          </a:p>
          <a:p>
            <a:r>
              <a:rPr lang="de-CH" sz="1200" kern="1200" dirty="0">
                <a:solidFill>
                  <a:schemeClr val="tx1"/>
                </a:solidFill>
                <a:effectLst/>
                <a:latin typeface="+mn-lt"/>
                <a:ea typeface="+mn-ea"/>
                <a:cs typeface="+mn-cs"/>
              </a:rPr>
              <a:t>meint dann Kafkas Verbindungen und Verbundenheit nicht nur mit der</a:t>
            </a:r>
          </a:p>
          <a:p>
            <a:r>
              <a:rPr lang="de-CH" sz="1200" kern="1200" dirty="0">
                <a:solidFill>
                  <a:schemeClr val="tx1"/>
                </a:solidFill>
                <a:effectLst/>
                <a:latin typeface="+mn-lt"/>
                <a:ea typeface="+mn-ea"/>
                <a:cs typeface="+mn-cs"/>
              </a:rPr>
              <a:t>deutschen, sondern auch der europäischen Literatur, ja der Literatur der</a:t>
            </a:r>
          </a:p>
          <a:p>
            <a:r>
              <a:rPr lang="de-CH" sz="1200" kern="1200" dirty="0">
                <a:solidFill>
                  <a:schemeClr val="tx1"/>
                </a:solidFill>
                <a:effectLst/>
                <a:latin typeface="+mn-lt"/>
                <a:ea typeface="+mn-ea"/>
                <a:cs typeface="+mn-cs"/>
              </a:rPr>
              <a:t>Welt. </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6</a:t>
            </a:fld>
            <a:endParaRPr lang="de-DE"/>
          </a:p>
        </p:txBody>
      </p:sp>
    </p:spTree>
    <p:extLst>
      <p:ext uri="{BB962C8B-B14F-4D97-AF65-F5344CB8AC3E}">
        <p14:creationId xmlns:p14="http://schemas.microsoft.com/office/powerpoint/2010/main" val="19340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Zeit!</a:t>
            </a:r>
          </a:p>
        </p:txBody>
      </p:sp>
      <p:sp>
        <p:nvSpPr>
          <p:cNvPr id="4" name="Foliennummernplatzhalter 3"/>
          <p:cNvSpPr>
            <a:spLocks noGrp="1"/>
          </p:cNvSpPr>
          <p:nvPr>
            <p:ph type="sldNum" sz="quarter" idx="5"/>
          </p:nvPr>
        </p:nvSpPr>
        <p:spPr/>
        <p:txBody>
          <a:bodyPr/>
          <a:lstStyle/>
          <a:p>
            <a:fld id="{245658F0-7791-43C8-B458-13349C27AC08}" type="slidenum">
              <a:rPr lang="de-DE" smtClean="0"/>
              <a:t>8</a:t>
            </a:fld>
            <a:endParaRPr lang="de-DE"/>
          </a:p>
        </p:txBody>
      </p:sp>
    </p:spTree>
    <p:extLst>
      <p:ext uri="{BB962C8B-B14F-4D97-AF65-F5344CB8AC3E}">
        <p14:creationId xmlns:p14="http://schemas.microsoft.com/office/powerpoint/2010/main" val="1823258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9</a:t>
            </a:fld>
            <a:endParaRPr lang="de-DE"/>
          </a:p>
        </p:txBody>
      </p:sp>
    </p:spTree>
    <p:extLst>
      <p:ext uri="{BB962C8B-B14F-4D97-AF65-F5344CB8AC3E}">
        <p14:creationId xmlns:p14="http://schemas.microsoft.com/office/powerpoint/2010/main" val="4153049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Engel &amp; Lamping, 2006</a:t>
            </a:r>
          </a:p>
          <a:p>
            <a:r>
              <a:rPr lang="de-CH" sz="1200" kern="1200" dirty="0">
                <a:solidFill>
                  <a:schemeClr val="tx1"/>
                </a:solidFill>
                <a:effectLst/>
                <a:latin typeface="+mn-lt"/>
                <a:ea typeface="+mn-ea"/>
                <a:cs typeface="+mn-cs"/>
              </a:rPr>
              <a:t>Untersuchungen zu Kafkas Rezeption der Bibel,</a:t>
            </a:r>
          </a:p>
          <a:p>
            <a:r>
              <a:rPr lang="de-CH" sz="1200" kern="1200" dirty="0">
                <a:solidFill>
                  <a:schemeClr val="tx1"/>
                </a:solidFill>
                <a:effectLst/>
                <a:latin typeface="+mn-lt"/>
                <a:ea typeface="+mn-ea"/>
                <a:cs typeface="+mn-cs"/>
              </a:rPr>
              <a:t>Goethes, Kleists, Kierkegaards, Stifters, Flauberts, des jiddischen Theaters und der skandinavischen Literatur;</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Born: »Goethes, Kleists, Grillparzers und </a:t>
            </a:r>
            <a:r>
              <a:rPr lang="de-CH" sz="1200" b="1" kern="1200" dirty="0">
                <a:solidFill>
                  <a:schemeClr val="tx1"/>
                </a:solidFill>
                <a:effectLst/>
                <a:latin typeface="+mn-lt"/>
                <a:ea typeface="+mn-ea"/>
                <a:cs typeface="+mn-cs"/>
              </a:rPr>
              <a:t>Stifters«, schließlich auch Hebels </a:t>
            </a:r>
            <a:r>
              <a:rPr lang="de-CH" sz="1200" b="0" kern="1200" dirty="0">
                <a:solidFill>
                  <a:schemeClr val="tx1"/>
                </a:solidFill>
                <a:effectLst/>
                <a:latin typeface="+mn-lt"/>
                <a:ea typeface="+mn-ea"/>
                <a:cs typeface="+mn-cs"/>
              </a:rPr>
              <a:t>(Brod in Autobiographie: Goethe, Flaubert und Mörike ausdrücklich Stifter als »Lehrmeister« hervorgehoben</a:t>
            </a:r>
          </a:p>
          <a:p>
            <a:r>
              <a:rPr lang="de-CH" sz="1200" b="1" kern="1200" dirty="0">
                <a:solidFill>
                  <a:schemeClr val="tx1"/>
                </a:solidFill>
                <a:effectLst/>
                <a:latin typeface="+mn-lt"/>
                <a:ea typeface="+mn-ea"/>
                <a:cs typeface="+mn-cs"/>
              </a:rPr>
              <a:t> Stifter: </a:t>
            </a:r>
            <a:r>
              <a:rPr lang="de-CH" sz="1200" kern="1200" dirty="0">
                <a:solidFill>
                  <a:schemeClr val="tx1"/>
                </a:solidFill>
                <a:effectLst/>
                <a:latin typeface="+mn-lt"/>
                <a:ea typeface="+mn-ea"/>
                <a:cs typeface="+mn-cs"/>
              </a:rPr>
              <a:t>Nachsommer bewundert, ferner die späte Erzählung </a:t>
            </a:r>
            <a:r>
              <a:rPr lang="de-CH" sz="1200" kern="1200" dirty="0" err="1">
                <a:solidFill>
                  <a:schemeClr val="tx1"/>
                </a:solidFill>
                <a:effectLst/>
                <a:latin typeface="+mn-lt"/>
                <a:ea typeface="+mn-ea"/>
                <a:cs typeface="+mn-cs"/>
              </a:rPr>
              <a:t>Nachkommenschaften</a:t>
            </a:r>
            <a:r>
              <a:rPr lang="de-CH" sz="1200" kern="1200" dirty="0">
                <a:solidFill>
                  <a:schemeClr val="tx1"/>
                </a:solidFill>
                <a:effectLst/>
                <a:latin typeface="+mn-lt"/>
                <a:ea typeface="+mn-ea"/>
                <a:cs typeface="+mn-cs"/>
              </a:rPr>
              <a:t> geschätzt und außerdem die beiden ersten Bände der Studien im </a:t>
            </a:r>
            <a:r>
              <a:rPr lang="de-CH" sz="1200" kern="1200" dirty="0" err="1">
                <a:solidFill>
                  <a:schemeClr val="tx1"/>
                </a:solidFill>
                <a:effectLst/>
                <a:latin typeface="+mn-lt"/>
                <a:ea typeface="+mn-ea"/>
                <a:cs typeface="+mn-cs"/>
              </a:rPr>
              <a:t>Bücherschrank</a:t>
            </a:r>
            <a:r>
              <a:rPr lang="de-CH" sz="1200" kern="1200" dirty="0">
                <a:solidFill>
                  <a:schemeClr val="tx1"/>
                </a:solidFill>
                <a:effectLst/>
                <a:latin typeface="+mn-lt"/>
                <a:ea typeface="+mn-ea"/>
                <a:cs typeface="+mn-cs"/>
              </a:rPr>
              <a:t> gehabt, also Erzählungen, die Stifter nach stilistischer Überarbeitung der </a:t>
            </a:r>
            <a:r>
              <a:rPr lang="de-CH" sz="1200" kern="1200" dirty="0" err="1">
                <a:solidFill>
                  <a:schemeClr val="tx1"/>
                </a:solidFill>
                <a:effectLst/>
                <a:latin typeface="+mn-lt"/>
                <a:ea typeface="+mn-ea"/>
                <a:cs typeface="+mn-cs"/>
              </a:rPr>
              <a:t>ursprünglichen</a:t>
            </a:r>
            <a:r>
              <a:rPr lang="de-CH" sz="1200" kern="1200" dirty="0">
                <a:solidFill>
                  <a:schemeClr val="tx1"/>
                </a:solidFill>
                <a:effectLst/>
                <a:latin typeface="+mn-lt"/>
                <a:ea typeface="+mn-ea"/>
                <a:cs typeface="+mn-cs"/>
              </a:rPr>
              <a:t> Fassung unter diesem auf die Malerästhetik anspielenden Titel gesammelt</a:t>
            </a:r>
          </a:p>
          <a:p>
            <a:r>
              <a:rPr lang="de-CH" sz="1200" kern="1200" dirty="0">
                <a:solidFill>
                  <a:schemeClr val="tx1"/>
                </a:solidFill>
                <a:effectLst/>
                <a:latin typeface="+mn-lt"/>
                <a:ea typeface="+mn-ea"/>
                <a:cs typeface="+mn-cs"/>
              </a:rPr>
              <a:t>hat.</a:t>
            </a:r>
          </a:p>
          <a:p>
            <a:endParaRPr lang="de-CH" sz="1200" b="1"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Kafka war jedoch ebenso ein Leser der insbesondere europäischen</a:t>
            </a:r>
          </a:p>
          <a:p>
            <a:r>
              <a:rPr lang="de-CH" sz="1200" kern="1200" dirty="0">
                <a:solidFill>
                  <a:schemeClr val="tx1"/>
                </a:solidFill>
                <a:effectLst/>
                <a:latin typeface="+mn-lt"/>
                <a:ea typeface="+mn-ea"/>
                <a:cs typeface="+mn-cs"/>
              </a:rPr>
              <a:t>Weltliteratur. Es gibt zumindest genauso viele nicht-deutsche wie</a:t>
            </a:r>
          </a:p>
          <a:p>
            <a:r>
              <a:rPr lang="de-CH" sz="1200" kern="1200" dirty="0">
                <a:solidFill>
                  <a:schemeClr val="tx1"/>
                </a:solidFill>
                <a:effectLst/>
                <a:latin typeface="+mn-lt"/>
                <a:ea typeface="+mn-ea"/>
                <a:cs typeface="+mn-cs"/>
              </a:rPr>
              <a:t>deutsche Autoren, die er eingehend studiert und rezipiert hat. </a:t>
            </a:r>
          </a:p>
          <a:p>
            <a:endParaRPr lang="de-CH" sz="1200" kern="1200" dirty="0">
              <a:solidFill>
                <a:schemeClr val="tx1"/>
              </a:solidFill>
              <a:effectLst/>
              <a:latin typeface="+mn-lt"/>
              <a:ea typeface="+mn-ea"/>
              <a:cs typeface="+mn-cs"/>
            </a:endParaRPr>
          </a:p>
          <a:p>
            <a:r>
              <a:rPr lang="de-CH" sz="1200" b="1" kern="1200" dirty="0">
                <a:solidFill>
                  <a:schemeClr val="tx1"/>
                </a:solidFill>
                <a:effectLst/>
                <a:latin typeface="+mn-lt"/>
                <a:ea typeface="+mn-ea"/>
                <a:cs typeface="+mn-cs"/>
              </a:rPr>
              <a:t>Hamsun, Strindberg, Flaubert, Dickens, Dostojewski und Tolstoi: </a:t>
            </a:r>
          </a:p>
          <a:p>
            <a:r>
              <a:rPr lang="de-CH" sz="1200" kern="1200" dirty="0">
                <a:solidFill>
                  <a:schemeClr val="tx1"/>
                </a:solidFill>
                <a:effectLst/>
                <a:latin typeface="+mn-lt"/>
                <a:ea typeface="+mn-ea"/>
                <a:cs typeface="+mn-cs"/>
              </a:rPr>
              <a:t>Skandinavier, Franzosen, Engländer und Russen also. Bekannt</a:t>
            </a:r>
          </a:p>
          <a:p>
            <a:r>
              <a:rPr lang="de-CH" sz="1200" kern="1200" dirty="0">
                <a:solidFill>
                  <a:schemeClr val="tx1"/>
                </a:solidFill>
                <a:effectLst/>
                <a:latin typeface="+mn-lt"/>
                <a:ea typeface="+mn-ea"/>
                <a:cs typeface="+mn-cs"/>
              </a:rPr>
              <a:t>sind auch seine Beschäftigung mit dem jiddischen Theater und sein Interesse</a:t>
            </a:r>
          </a:p>
          <a:p>
            <a:r>
              <a:rPr lang="de-CH" sz="1200" kern="1200" dirty="0">
                <a:solidFill>
                  <a:schemeClr val="tx1"/>
                </a:solidFill>
                <a:effectLst/>
                <a:latin typeface="+mn-lt"/>
                <a:ea typeface="+mn-ea"/>
                <a:cs typeface="+mn-cs"/>
              </a:rPr>
              <a:t>an der tschechischen Literatur seiner Zeit.</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Insgesamt ist dieser Band vor allem als Anregung gedacht: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eine weitere</a:t>
            </a:r>
          </a:p>
          <a:p>
            <a:r>
              <a:rPr lang="de-CH" sz="1200" kern="1200" dirty="0">
                <a:solidFill>
                  <a:schemeClr val="tx1"/>
                </a:solidFill>
                <a:effectLst/>
                <a:latin typeface="+mn-lt"/>
                <a:ea typeface="+mn-ea"/>
                <a:cs typeface="+mn-cs"/>
              </a:rPr>
              <a:t>komparatistische Erforschung </a:t>
            </a:r>
            <a:r>
              <a:rPr lang="de-CH" sz="1200" b="1" kern="1200" dirty="0">
                <a:solidFill>
                  <a:schemeClr val="tx1"/>
                </a:solidFill>
                <a:effectLst/>
                <a:latin typeface="+mn-lt"/>
                <a:ea typeface="+mn-ea"/>
                <a:cs typeface="+mn-cs"/>
              </a:rPr>
              <a:t>Kafkas im Horizont zumal - aber nicht ausschließlich - der &gt;westlichen&lt;, der europäischen und amerikanischen</a:t>
            </a:r>
          </a:p>
          <a:p>
            <a:r>
              <a:rPr lang="de-CH" sz="1200" b="1" kern="1200" dirty="0">
                <a:solidFill>
                  <a:schemeClr val="tx1"/>
                </a:solidFill>
                <a:effectLst/>
                <a:latin typeface="+mn-lt"/>
                <a:ea typeface="+mn-ea"/>
                <a:cs typeface="+mn-cs"/>
              </a:rPr>
              <a:t>Literatur.</a:t>
            </a:r>
          </a:p>
          <a:p>
            <a:endParaRPr lang="de-CH" sz="1200"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10</a:t>
            </a:fld>
            <a:endParaRPr lang="de-DE"/>
          </a:p>
        </p:txBody>
      </p:sp>
    </p:spTree>
    <p:extLst>
      <p:ext uri="{BB962C8B-B14F-4D97-AF65-F5344CB8AC3E}">
        <p14:creationId xmlns:p14="http://schemas.microsoft.com/office/powerpoint/2010/main" val="2447066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Plus Max Brod! Bildungsroman</a:t>
            </a:r>
          </a:p>
        </p:txBody>
      </p:sp>
      <p:sp>
        <p:nvSpPr>
          <p:cNvPr id="4" name="Foliennummernplatzhalter 3"/>
          <p:cNvSpPr>
            <a:spLocks noGrp="1"/>
          </p:cNvSpPr>
          <p:nvPr>
            <p:ph type="sldNum" sz="quarter" idx="5"/>
          </p:nvPr>
        </p:nvSpPr>
        <p:spPr/>
        <p:txBody>
          <a:bodyPr/>
          <a:lstStyle/>
          <a:p>
            <a:fld id="{245658F0-7791-43C8-B458-13349C27AC08}" type="slidenum">
              <a:rPr lang="de-DE" smtClean="0"/>
              <a:t>11</a:t>
            </a:fld>
            <a:endParaRPr lang="de-DE"/>
          </a:p>
        </p:txBody>
      </p:sp>
    </p:spTree>
    <p:extLst>
      <p:ext uri="{BB962C8B-B14F-4D97-AF65-F5344CB8AC3E}">
        <p14:creationId xmlns:p14="http://schemas.microsoft.com/office/powerpoint/2010/main" val="7546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original and in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Goethe: universal frame of reference</a:t>
            </a:r>
          </a:p>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12</a:t>
            </a:fld>
            <a:endParaRPr lang="de-DE"/>
          </a:p>
        </p:txBody>
      </p:sp>
    </p:spTree>
    <p:extLst>
      <p:ext uri="{BB962C8B-B14F-4D97-AF65-F5344CB8AC3E}">
        <p14:creationId xmlns:p14="http://schemas.microsoft.com/office/powerpoint/2010/main" val="3006400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Genre plays an important part in this authorial activity, as it preempts many of the authorial choices, offering a schema for both content and form. Thus, depending on the author’s choice of a specific genre, we may predict certain linguistic features, and thus frequency of LIWC categories and stylometric similarity between texts. Genre is here understood as a schema which includes literary as well as non-literary text types. </a:t>
            </a:r>
          </a:p>
          <a:p>
            <a:pPr marL="0" indent="0">
              <a:buNone/>
            </a:pPr>
            <a:r>
              <a:rPr lang="en-US" sz="1200" dirty="0"/>
              <a:t>Among the literary genres, the most specific incarnations of the examined time period in the German discourse are novella, novel, narration, and short prose forms. Among non-literary genres, we work with diaries.</a:t>
            </a:r>
          </a:p>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14</a:t>
            </a:fld>
            <a:endParaRPr lang="de-DE"/>
          </a:p>
        </p:txBody>
      </p:sp>
    </p:spTree>
    <p:extLst>
      <p:ext uri="{BB962C8B-B14F-4D97-AF65-F5344CB8AC3E}">
        <p14:creationId xmlns:p14="http://schemas.microsoft.com/office/powerpoint/2010/main" val="2467242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8E1448-C4DA-4B32-A94B-4765D67894B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3E0BBAED-7A88-4B2D-903E-770B761EF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AA00FF0A-2489-49AF-8FC9-5C66843848A4}"/>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27A8871D-62E3-4F8E-83FF-5296F979BD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7A87A9-A4F4-46FF-8A4A-728689122E72}"/>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3207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D0DC-926B-43E1-96C2-24AA4D3C3E0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7059424D-5331-4B9D-A08D-5935ED7AEE39}"/>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D9DDE9E-7A96-42DC-A451-00DD6309F71D}"/>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7543E2C7-605B-480F-A58E-775D667F27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EEDCC0-F1A4-4F6F-A9D6-22204587D3DA}"/>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3236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7DD24B-9CBD-40A0-BB66-00DA66C94082}"/>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A1123F30-00A6-4464-89DB-D68FEC62AE60}"/>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99DBAD8-44F3-4767-A978-F74E034292CA}"/>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7DEB9944-FA4D-44A0-B9DE-70E644D646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C52137-4A0E-4E21-AEA5-7F21B310BA66}"/>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441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2324-3E5F-47F1-B573-62B7DEAFA53F}"/>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ADA5A02C-F0F3-4FED-833A-B3AB0EEE1BCA}"/>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411676-03FE-474B-8DF4-97A35A28E2E9}"/>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2FD2025C-7439-4232-B9F3-5556FA2BB96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3A0D9D-C668-47A2-8A99-6E9B1DE871B5}"/>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1497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68CFD-4530-4101-860D-7C98171DFBEE}"/>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B9816068-B64D-40CA-B573-8F6D26A6F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D89F568F-C0CA-444C-8091-A1C8ECD9FBBB}"/>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BD623B31-4205-4CF6-BD4A-0C896D6D3F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192F12-6824-47D5-95CE-0AFB356F8257}"/>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1454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33099-E9F6-4732-86F0-79F93C9BFEB3}"/>
              </a:ext>
            </a:extLst>
          </p:cNvPr>
          <p:cNvSpPr>
            <a:spLocks noGrp="1"/>
          </p:cNvSpPr>
          <p:nvPr>
            <p:ph type="title"/>
          </p:nvPr>
        </p:nvSpPr>
        <p:spPr>
          <a:xfrm>
            <a:off x="2664069" y="365125"/>
            <a:ext cx="7318132" cy="1325563"/>
          </a:xfrm>
        </p:spPr>
        <p:txBody>
          <a:bodyPr/>
          <a:lstStyle/>
          <a:p>
            <a:r>
              <a:rPr lang="de-DE" dirty="0"/>
              <a:t>Titelmasterformat durch Klicken bearbeiten</a:t>
            </a:r>
          </a:p>
        </p:txBody>
      </p:sp>
      <p:sp>
        <p:nvSpPr>
          <p:cNvPr id="3" name="Inhaltsplatzhalter 2">
            <a:extLst>
              <a:ext uri="{FF2B5EF4-FFF2-40B4-BE49-F238E27FC236}">
                <a16:creationId xmlns:a16="http://schemas.microsoft.com/office/drawing/2014/main" id="{74798B53-5087-43CB-A74E-3875E5C01B52}"/>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D1B9DE-0443-4461-B9F3-7022AFC074CD}"/>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7417E69-DA2F-407B-BCDF-65A508484EE8}"/>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6" name="Fußzeilenplatzhalter 5">
            <a:extLst>
              <a:ext uri="{FF2B5EF4-FFF2-40B4-BE49-F238E27FC236}">
                <a16:creationId xmlns:a16="http://schemas.microsoft.com/office/drawing/2014/main" id="{762BA67E-6FDB-4CD3-8BEC-E67C2111B9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CEFA74-1BFF-4A12-B388-12C578E7A383}"/>
              </a:ext>
            </a:extLst>
          </p:cNvPr>
          <p:cNvSpPr>
            <a:spLocks noGrp="1"/>
          </p:cNvSpPr>
          <p:nvPr>
            <p:ph type="sldNum" sz="quarter" idx="12"/>
          </p:nvPr>
        </p:nvSpPr>
        <p:spPr/>
        <p:txBody>
          <a:bodyPr/>
          <a:lstStyle/>
          <a:p>
            <a:fld id="{979E20B8-6893-49DF-8FEC-D87E65AC147A}" type="slidenum">
              <a:rPr lang="de-DE" smtClean="0"/>
              <a:t>‹Nr.›</a:t>
            </a:fld>
            <a:endParaRPr lang="de-DE"/>
          </a:p>
        </p:txBody>
      </p:sp>
      <p:pic>
        <p:nvPicPr>
          <p:cNvPr id="8" name="Grafik 7">
            <a:extLst>
              <a:ext uri="{FF2B5EF4-FFF2-40B4-BE49-F238E27FC236}">
                <a16:creationId xmlns:a16="http://schemas.microsoft.com/office/drawing/2014/main" id="{419B2F61-32A7-4475-AB48-511D0F5366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2200" y="235700"/>
            <a:ext cx="1696580" cy="674776"/>
          </a:xfrm>
          <a:prstGeom prst="rect">
            <a:avLst/>
          </a:prstGeom>
        </p:spPr>
      </p:pic>
      <p:pic>
        <p:nvPicPr>
          <p:cNvPr id="9" name="Grafik 8">
            <a:extLst>
              <a:ext uri="{FF2B5EF4-FFF2-40B4-BE49-F238E27FC236}">
                <a16:creationId xmlns:a16="http://schemas.microsoft.com/office/drawing/2014/main" id="{5BA795B1-0AB5-476F-9F67-5EDE6D6AD37E}"/>
              </a:ext>
            </a:extLst>
          </p:cNvPr>
          <p:cNvPicPr>
            <a:picLocks noChangeAspect="1"/>
          </p:cNvPicPr>
          <p:nvPr userDrawn="1"/>
        </p:nvPicPr>
        <p:blipFill>
          <a:blip r:embed="rId3"/>
          <a:stretch>
            <a:fillRect/>
          </a:stretch>
        </p:blipFill>
        <p:spPr>
          <a:xfrm>
            <a:off x="400050" y="235701"/>
            <a:ext cx="2123295" cy="674776"/>
          </a:xfrm>
          <a:prstGeom prst="rect">
            <a:avLst/>
          </a:prstGeom>
        </p:spPr>
      </p:pic>
    </p:spTree>
    <p:extLst>
      <p:ext uri="{BB962C8B-B14F-4D97-AF65-F5344CB8AC3E}">
        <p14:creationId xmlns:p14="http://schemas.microsoft.com/office/powerpoint/2010/main" val="10515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32B1F-14CD-4171-983B-63DC98AC3589}"/>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4617296A-E960-4EE9-8B11-4EE42DC1D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1DE4FA42-55D1-4564-9FC8-EE9076CFBAFC}"/>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AC8310-C1BA-49B7-B841-362D6F725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DF455CB6-2A4C-4785-BB17-C86DAE75087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8B27581-1B48-471C-8F23-A011558E3A09}"/>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8" name="Fußzeilenplatzhalter 7">
            <a:extLst>
              <a:ext uri="{FF2B5EF4-FFF2-40B4-BE49-F238E27FC236}">
                <a16:creationId xmlns:a16="http://schemas.microsoft.com/office/drawing/2014/main" id="{12CB4024-6BD2-4B69-887F-1801D946B9E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A163A4A-B0F8-44B4-9A80-199F7888A654}"/>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6096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8211B-95A8-481A-94D4-61389A5FB075}"/>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18819551-9B99-45C2-BEA1-785A48FE29AF}"/>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4" name="Fußzeilenplatzhalter 3">
            <a:extLst>
              <a:ext uri="{FF2B5EF4-FFF2-40B4-BE49-F238E27FC236}">
                <a16:creationId xmlns:a16="http://schemas.microsoft.com/office/drawing/2014/main" id="{92259E47-40D3-43F3-AD25-0C809ED3C0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3B6A955-CD74-423E-BD6C-84AB0800EAC8}"/>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90555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25367F-97FE-411D-B57C-107220C6527E}"/>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3" name="Fußzeilenplatzhalter 2">
            <a:extLst>
              <a:ext uri="{FF2B5EF4-FFF2-40B4-BE49-F238E27FC236}">
                <a16:creationId xmlns:a16="http://schemas.microsoft.com/office/drawing/2014/main" id="{A509CEE3-1626-40B6-9AA6-CD1BFD4D6BB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C8B4FE2-9B3C-454E-8DF2-47FA8D324909}"/>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5639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B6C81-11CD-4FB1-BB9C-164620600AEA}"/>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0E782E83-E527-4A01-B7B4-C38E40275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607A30-DFCE-4936-A54D-0421323E4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C849B342-3AA0-48EA-AB28-99F88CEFDBCE}"/>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6" name="Fußzeilenplatzhalter 5">
            <a:extLst>
              <a:ext uri="{FF2B5EF4-FFF2-40B4-BE49-F238E27FC236}">
                <a16:creationId xmlns:a16="http://schemas.microsoft.com/office/drawing/2014/main" id="{4005043C-3B8D-4799-9F0A-1C555F1913D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E7B1F1C-FA13-415E-8D84-190C91B3484E}"/>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66191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4A3E-F560-410C-8E30-1C31871794B0}"/>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74CA900F-4361-4CEC-83BE-6CD227235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D6EC6EA-6655-42F1-8966-E4A80BAA9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F463A603-3686-472B-9D98-28830985AD4B}"/>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6" name="Fußzeilenplatzhalter 5">
            <a:extLst>
              <a:ext uri="{FF2B5EF4-FFF2-40B4-BE49-F238E27FC236}">
                <a16:creationId xmlns:a16="http://schemas.microsoft.com/office/drawing/2014/main" id="{A813C64F-2774-4095-84FF-0938E7D374F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002FC5-8EDE-4583-9037-5BB8AD841ADC}"/>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5873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371DB95-8F69-4A90-9DCC-A89D27C20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4666C609-4A5F-4798-916D-0F0AF977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2C1DD9-85B3-418A-B772-9341FF04B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675E34F1-F91A-4D59-AFB9-8FA68A3A2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382EF5C-F6EC-4770-A652-063EE1313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E20B8-6893-49DF-8FEC-D87E65AC147A}" type="slidenum">
              <a:rPr lang="de-DE" smtClean="0"/>
              <a:t>‹Nr.›</a:t>
            </a:fld>
            <a:endParaRPr lang="de-DE"/>
          </a:p>
        </p:txBody>
      </p:sp>
    </p:spTree>
    <p:extLst>
      <p:ext uri="{BB962C8B-B14F-4D97-AF65-F5344CB8AC3E}">
        <p14:creationId xmlns:p14="http://schemas.microsoft.com/office/powerpoint/2010/main" val="11108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adlet.com/juliaberenike/Steckbrie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00DEC8-42A0-4341-88BF-4C2176A0B62B}"/>
              </a:ext>
            </a:extLst>
          </p:cNvPr>
          <p:cNvSpPr>
            <a:spLocks noGrp="1"/>
          </p:cNvSpPr>
          <p:nvPr>
            <p:ph type="ctrTitle"/>
          </p:nvPr>
        </p:nvSpPr>
        <p:spPr>
          <a:xfrm>
            <a:off x="1523999" y="952241"/>
            <a:ext cx="9143999" cy="3568907"/>
          </a:xfrm>
        </p:spPr>
        <p:txBody>
          <a:bodyPr>
            <a:normAutofit/>
          </a:bodyPr>
          <a:lstStyle/>
          <a:p>
            <a:r>
              <a:rPr lang="de-CH" dirty="0"/>
              <a:t>Stil mit Kanten und Knoten</a:t>
            </a:r>
            <a:r>
              <a:rPr lang="de-CH" i="1" dirty="0"/>
              <a:t>: Franz Kafka im Netzwerk der Diktion</a:t>
            </a:r>
          </a:p>
        </p:txBody>
      </p:sp>
      <p:sp>
        <p:nvSpPr>
          <p:cNvPr id="3" name="Untertitel 2">
            <a:extLst>
              <a:ext uri="{FF2B5EF4-FFF2-40B4-BE49-F238E27FC236}">
                <a16:creationId xmlns:a16="http://schemas.microsoft.com/office/drawing/2014/main" id="{0B45B13F-D8BB-4DF2-B7B5-EA30E4F68278}"/>
              </a:ext>
            </a:extLst>
          </p:cNvPr>
          <p:cNvSpPr>
            <a:spLocks noGrp="1"/>
          </p:cNvSpPr>
          <p:nvPr>
            <p:ph type="subTitle" idx="1"/>
          </p:nvPr>
        </p:nvSpPr>
        <p:spPr>
          <a:xfrm>
            <a:off x="1466977" y="3047739"/>
            <a:ext cx="9144000" cy="2739127"/>
          </a:xfrm>
        </p:spPr>
        <p:txBody>
          <a:bodyPr>
            <a:normAutofit/>
          </a:bodyPr>
          <a:lstStyle/>
          <a:p>
            <a:endParaRPr lang="de-DE" dirty="0"/>
          </a:p>
          <a:p>
            <a:endParaRPr lang="de-DE" dirty="0"/>
          </a:p>
          <a:p>
            <a:endParaRPr lang="de-DE" dirty="0"/>
          </a:p>
          <a:p>
            <a:endParaRPr lang="de-DE" dirty="0"/>
          </a:p>
          <a:p>
            <a:endParaRPr lang="de-DE" dirty="0"/>
          </a:p>
          <a:p>
            <a:r>
              <a:rPr lang="de-DE" dirty="0">
                <a:latin typeface="+mj-lt"/>
              </a:rPr>
              <a:t>Prof. Dr. J. Berenike Herrmann</a:t>
            </a:r>
          </a:p>
        </p:txBody>
      </p:sp>
      <p:pic>
        <p:nvPicPr>
          <p:cNvPr id="3074" name="Picture 2">
            <a:extLst>
              <a:ext uri="{FF2B5EF4-FFF2-40B4-BE49-F238E27FC236}">
                <a16:creationId xmlns:a16="http://schemas.microsoft.com/office/drawing/2014/main" id="{18DC5FE7-23FF-BA4A-B397-007CC6E5629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477379" y="4118873"/>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6EB66ED-37B9-2340-823C-763D63E1EF37}"/>
              </a:ext>
            </a:extLst>
          </p:cNvPr>
          <p:cNvSpPr/>
          <p:nvPr/>
        </p:nvSpPr>
        <p:spPr>
          <a:xfrm>
            <a:off x="9312007" y="4140304"/>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endParaRPr lang="de-CH" sz="1200" dirty="0">
              <a:effectLst/>
            </a:endParaRPr>
          </a:p>
        </p:txBody>
      </p:sp>
    </p:spTree>
    <p:extLst>
      <p:ext uri="{BB962C8B-B14F-4D97-AF65-F5344CB8AC3E}">
        <p14:creationId xmlns:p14="http://schemas.microsoft.com/office/powerpoint/2010/main" val="21616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E6065-3BB3-FD45-BF21-BDB2B076A27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C26C3D5F-3CF1-8F49-BB71-974BEE2C68A1}"/>
              </a:ext>
            </a:extLst>
          </p:cNvPr>
          <p:cNvSpPr>
            <a:spLocks noGrp="1"/>
          </p:cNvSpPr>
          <p:nvPr>
            <p:ph idx="1"/>
          </p:nvPr>
        </p:nvSpPr>
        <p:spPr>
          <a:xfrm>
            <a:off x="838200" y="1825625"/>
            <a:ext cx="10515600" cy="4351338"/>
          </a:xfrm>
        </p:spPr>
        <p:txBody>
          <a:bodyPr>
            <a:normAutofit fontScale="85000" lnSpcReduction="10000"/>
          </a:bodyPr>
          <a:lstStyle/>
          <a:p>
            <a:r>
              <a:rPr lang="de-DE" dirty="0"/>
              <a:t>Goethe, Kleist, </a:t>
            </a:r>
            <a:r>
              <a:rPr lang="en-GB" dirty="0"/>
              <a:t>E.T.A. Hoffmann</a:t>
            </a:r>
          </a:p>
          <a:p>
            <a:r>
              <a:rPr lang="en-GB" dirty="0"/>
              <a:t>Grillparzer, </a:t>
            </a:r>
            <a:r>
              <a:rPr lang="en-GB" dirty="0" err="1"/>
              <a:t>Mörike</a:t>
            </a:r>
            <a:r>
              <a:rPr lang="en-GB" dirty="0"/>
              <a:t>, Hebel (acc. to </a:t>
            </a:r>
            <a:r>
              <a:rPr lang="en-GB" dirty="0" err="1"/>
              <a:t>Brod</a:t>
            </a:r>
            <a:r>
              <a:rPr lang="en-GB" dirty="0"/>
              <a:t>)</a:t>
            </a:r>
          </a:p>
          <a:p>
            <a:r>
              <a:rPr lang="en-GB" dirty="0" err="1"/>
              <a:t>Stifter</a:t>
            </a:r>
            <a:r>
              <a:rPr lang="en-GB" dirty="0"/>
              <a:t>: “</a:t>
            </a:r>
            <a:r>
              <a:rPr lang="de-CH" dirty="0"/>
              <a:t>mehr herauskommen [...] als Anhaltspunkte </a:t>
            </a:r>
            <a:r>
              <a:rPr lang="de-CH" dirty="0" err="1"/>
              <a:t>für</a:t>
            </a:r>
            <a:r>
              <a:rPr lang="de-CH" dirty="0"/>
              <a:t> die selbstverständliche Zugehörigkeit zum österreichisch-böhmischen Kulturkreis»? (Reinhardt, 2006)</a:t>
            </a:r>
          </a:p>
          <a:p>
            <a:r>
              <a:rPr lang="en-GB" dirty="0"/>
              <a:t>Flaubert</a:t>
            </a:r>
          </a:p>
          <a:p>
            <a:r>
              <a:rPr lang="en-GB" dirty="0"/>
              <a:t>Swift, Dickens, Cervantes, Strindberg, Hamsun</a:t>
            </a:r>
          </a:p>
          <a:p>
            <a:r>
              <a:rPr lang="en-GB" dirty="0"/>
              <a:t>Gogol, Dostoevsky, and Tolstoy</a:t>
            </a:r>
          </a:p>
          <a:p>
            <a:endParaRPr lang="en-GB" dirty="0"/>
          </a:p>
          <a:p>
            <a:r>
              <a:rPr lang="en-GB" dirty="0"/>
              <a:t>German-language Modernists including </a:t>
            </a:r>
            <a:r>
              <a:rPr lang="en-GB" dirty="0" err="1"/>
              <a:t>Altenberg</a:t>
            </a:r>
            <a:r>
              <a:rPr lang="en-GB" dirty="0"/>
              <a:t>, </a:t>
            </a:r>
            <a:r>
              <a:rPr lang="en-GB" dirty="0" err="1"/>
              <a:t>Musil</a:t>
            </a:r>
            <a:r>
              <a:rPr lang="en-GB" dirty="0"/>
              <a:t>, and </a:t>
            </a:r>
            <a:r>
              <a:rPr lang="en-GB" dirty="0" err="1"/>
              <a:t>Sternheim</a:t>
            </a:r>
            <a:r>
              <a:rPr lang="en-GB" dirty="0"/>
              <a:t> </a:t>
            </a:r>
            <a:r>
              <a:rPr lang="en-US" dirty="0"/>
              <a:t>(e.g., Lamping, 2006; Engel &amp; Lamping, 2006) </a:t>
            </a:r>
          </a:p>
          <a:p>
            <a:r>
              <a:rPr lang="en-US" dirty="0"/>
              <a:t>Low-brow adventure literature </a:t>
            </a:r>
            <a:endParaRPr lang="de-CH" dirty="0"/>
          </a:p>
          <a:p>
            <a:endParaRPr lang="en-US" dirty="0"/>
          </a:p>
        </p:txBody>
      </p:sp>
      <p:sp>
        <p:nvSpPr>
          <p:cNvPr id="4" name="Rechteck 3">
            <a:extLst>
              <a:ext uri="{FF2B5EF4-FFF2-40B4-BE49-F238E27FC236}">
                <a16:creationId xmlns:a16="http://schemas.microsoft.com/office/drawing/2014/main" id="{8E63B539-8C93-A84A-B2F5-24C968F8F36B}"/>
              </a:ext>
            </a:extLst>
          </p:cNvPr>
          <p:cNvSpPr/>
          <p:nvPr/>
        </p:nvSpPr>
        <p:spPr>
          <a:xfrm>
            <a:off x="6943164" y="2321004"/>
            <a:ext cx="5248836" cy="1107996"/>
          </a:xfrm>
          <a:prstGeom prst="rect">
            <a:avLst/>
          </a:prstGeom>
        </p:spPr>
        <p:txBody>
          <a:bodyPr wrap="square">
            <a:spAutoFit/>
          </a:bodyPr>
          <a:lstStyle/>
          <a:p>
            <a:r>
              <a:rPr lang="de-CH" sz="2200" dirty="0"/>
              <a:t>«Goethes universelle Produktivität und Flauberts raffinierte Schlichtheit, das war das Maß aller Dinge» (Stach, p. 72)</a:t>
            </a:r>
          </a:p>
        </p:txBody>
      </p:sp>
    </p:spTree>
    <p:extLst>
      <p:ext uri="{BB962C8B-B14F-4D97-AF65-F5344CB8AC3E}">
        <p14:creationId xmlns:p14="http://schemas.microsoft.com/office/powerpoint/2010/main" val="42784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C63BF-FFC8-7B4E-9E5C-F75A23AA7ACA}"/>
              </a:ext>
            </a:extLst>
          </p:cNvPr>
          <p:cNvSpPr>
            <a:spLocks noGrp="1"/>
          </p:cNvSpPr>
          <p:nvPr>
            <p:ph type="title"/>
          </p:nvPr>
        </p:nvSpPr>
        <p:spPr>
          <a:xfrm>
            <a:off x="838200" y="365125"/>
            <a:ext cx="10515600" cy="1325563"/>
          </a:xfrm>
        </p:spPr>
        <p:txBody>
          <a:bodyPr/>
          <a:lstStyle/>
          <a:p>
            <a:r>
              <a:rPr lang="de-DE" dirty="0"/>
              <a:t>Goethe: </a:t>
            </a:r>
            <a:r>
              <a:rPr lang="de-DE" dirty="0" err="1"/>
              <a:t>love|hate</a:t>
            </a:r>
            <a:r>
              <a:rPr lang="de-DE" dirty="0"/>
              <a:t> ?</a:t>
            </a:r>
          </a:p>
        </p:txBody>
      </p:sp>
      <p:sp>
        <p:nvSpPr>
          <p:cNvPr id="3" name="Inhaltsplatzhalter 2">
            <a:extLst>
              <a:ext uri="{FF2B5EF4-FFF2-40B4-BE49-F238E27FC236}">
                <a16:creationId xmlns:a16="http://schemas.microsoft.com/office/drawing/2014/main" id="{B3B9AE7A-DABB-814F-A62E-652471B1BE7F}"/>
              </a:ext>
            </a:extLst>
          </p:cNvPr>
          <p:cNvSpPr>
            <a:spLocks noGrp="1"/>
          </p:cNvSpPr>
          <p:nvPr>
            <p:ph idx="1"/>
          </p:nvPr>
        </p:nvSpPr>
        <p:spPr>
          <a:xfrm>
            <a:off x="838200" y="1825625"/>
            <a:ext cx="10515600" cy="4351338"/>
          </a:xfrm>
        </p:spPr>
        <p:txBody>
          <a:bodyPr>
            <a:normAutofit/>
          </a:bodyPr>
          <a:lstStyle/>
          <a:p>
            <a:pPr lvl="1"/>
            <a:r>
              <a:rPr lang="en-US" dirty="0">
                <a:sym typeface="Wingdings" pitchFamily="2" charset="2"/>
              </a:rPr>
              <a:t>Goethe </a:t>
            </a:r>
          </a:p>
          <a:p>
            <a:pPr lvl="1"/>
            <a:r>
              <a:rPr lang="en-US" dirty="0">
                <a:sym typeface="Wingdings" pitchFamily="2" charset="2"/>
              </a:rPr>
              <a:t>as model of “narrating life“</a:t>
            </a:r>
          </a:p>
          <a:p>
            <a:pPr lvl="1"/>
            <a:r>
              <a:rPr lang="en-US" dirty="0">
                <a:sym typeface="Wingdings" pitchFamily="2" charset="2"/>
              </a:rPr>
              <a:t>productive reception ascribed: Hermann und Dorothea; Werther; </a:t>
            </a:r>
            <a:r>
              <a:rPr lang="en-US" dirty="0" err="1">
                <a:sym typeface="Wingdings" pitchFamily="2" charset="2"/>
              </a:rPr>
              <a:t>Iphigenie</a:t>
            </a:r>
            <a:r>
              <a:rPr lang="en-US" dirty="0">
                <a:sym typeface="Wingdings" pitchFamily="2" charset="2"/>
              </a:rPr>
              <a:t>; Faust; </a:t>
            </a:r>
            <a:r>
              <a:rPr lang="en-US" dirty="0" err="1">
                <a:sym typeface="Wingdings" pitchFamily="2" charset="2"/>
              </a:rPr>
              <a:t>Dichtung</a:t>
            </a:r>
            <a:r>
              <a:rPr lang="en-US" dirty="0">
                <a:sym typeface="Wingdings" pitchFamily="2" charset="2"/>
              </a:rPr>
              <a:t> und </a:t>
            </a:r>
            <a:r>
              <a:rPr lang="en-US" dirty="0" err="1">
                <a:sym typeface="Wingdings" pitchFamily="2" charset="2"/>
              </a:rPr>
              <a:t>Wahrheit</a:t>
            </a:r>
            <a:r>
              <a:rPr lang="en-US" dirty="0">
                <a:sym typeface="Wingdings" pitchFamily="2" charset="2"/>
              </a:rPr>
              <a:t>; Der </a:t>
            </a:r>
            <a:r>
              <a:rPr lang="en-US" dirty="0" err="1">
                <a:sym typeface="Wingdings" pitchFamily="2" charset="2"/>
              </a:rPr>
              <a:t>Verschollene</a:t>
            </a:r>
            <a:r>
              <a:rPr lang="en-US" dirty="0">
                <a:sym typeface="Wingdings" pitchFamily="2" charset="2"/>
              </a:rPr>
              <a:t> as modeled on </a:t>
            </a:r>
            <a:r>
              <a:rPr lang="en-US" dirty="0" err="1">
                <a:sym typeface="Wingdings" pitchFamily="2" charset="2"/>
              </a:rPr>
              <a:t>Wilhem</a:t>
            </a:r>
            <a:r>
              <a:rPr lang="en-US" dirty="0">
                <a:sym typeface="Wingdings" pitchFamily="2" charset="2"/>
              </a:rPr>
              <a:t> </a:t>
            </a:r>
            <a:r>
              <a:rPr lang="en-US" dirty="0" err="1">
                <a:sym typeface="Wingdings" pitchFamily="2" charset="2"/>
              </a:rPr>
              <a:t>Meisters</a:t>
            </a:r>
            <a:r>
              <a:rPr lang="en-US" dirty="0">
                <a:sym typeface="Wingdings" pitchFamily="2" charset="2"/>
              </a:rPr>
              <a:t> </a:t>
            </a:r>
            <a:r>
              <a:rPr lang="en-US" dirty="0" err="1">
                <a:sym typeface="Wingdings" pitchFamily="2" charset="2"/>
              </a:rPr>
              <a:t>Lehrjahre</a:t>
            </a:r>
            <a:r>
              <a:rPr lang="en-US" dirty="0">
                <a:sym typeface="Wingdings" pitchFamily="2" charset="2"/>
              </a:rPr>
              <a:t> </a:t>
            </a:r>
          </a:p>
          <a:p>
            <a:pPr lvl="1"/>
            <a:r>
              <a:rPr lang="en-US" dirty="0">
                <a:sym typeface="Wingdings" pitchFamily="2" charset="2"/>
              </a:rPr>
              <a:t>strong </a:t>
            </a:r>
            <a:r>
              <a:rPr lang="en-US" dirty="0" err="1">
                <a:sym typeface="Wingdings" pitchFamily="2" charset="2"/>
              </a:rPr>
              <a:t>poetological</a:t>
            </a:r>
            <a:r>
              <a:rPr lang="en-US" dirty="0">
                <a:sym typeface="Wingdings" pitchFamily="2" charset="2"/>
              </a:rPr>
              <a:t> involvement, but direct intertextuality with Goethe not explicit</a:t>
            </a:r>
          </a:p>
        </p:txBody>
      </p:sp>
      <p:pic>
        <p:nvPicPr>
          <p:cNvPr id="4" name="Grafik 3">
            <a:extLst>
              <a:ext uri="{FF2B5EF4-FFF2-40B4-BE49-F238E27FC236}">
                <a16:creationId xmlns:a16="http://schemas.microsoft.com/office/drawing/2014/main" id="{E8F52753-7643-6B4E-B3A8-CC11E5312067}"/>
              </a:ext>
            </a:extLst>
          </p:cNvPr>
          <p:cNvPicPr>
            <a:picLocks noChangeAspect="1"/>
          </p:cNvPicPr>
          <p:nvPr/>
        </p:nvPicPr>
        <p:blipFill>
          <a:blip r:embed="rId3"/>
          <a:stretch>
            <a:fillRect/>
          </a:stretch>
        </p:blipFill>
        <p:spPr>
          <a:xfrm>
            <a:off x="1033895" y="4619625"/>
            <a:ext cx="10618851" cy="2238375"/>
          </a:xfrm>
          <a:prstGeom prst="rect">
            <a:avLst/>
          </a:prstGeom>
        </p:spPr>
      </p:pic>
      <p:sp>
        <p:nvSpPr>
          <p:cNvPr id="6" name="Rechteck 5">
            <a:extLst>
              <a:ext uri="{FF2B5EF4-FFF2-40B4-BE49-F238E27FC236}">
                <a16:creationId xmlns:a16="http://schemas.microsoft.com/office/drawing/2014/main" id="{5C62C44F-58F4-A441-BD30-3F18D7EBD4BD}"/>
              </a:ext>
            </a:extLst>
          </p:cNvPr>
          <p:cNvSpPr/>
          <p:nvPr/>
        </p:nvSpPr>
        <p:spPr>
          <a:xfrm>
            <a:off x="7543800" y="3400425"/>
            <a:ext cx="1285875" cy="369332"/>
          </a:xfrm>
          <a:prstGeom prst="rect">
            <a:avLst/>
          </a:prstGeom>
          <a:solidFill>
            <a:schemeClr val="bg1"/>
          </a:solidFill>
        </p:spPr>
        <p:txBody>
          <a:bodyPr wrap="square">
            <a:spAutoFit/>
          </a:bodyPr>
          <a:lstStyle/>
          <a:p>
            <a:r>
              <a:rPr lang="en-US" dirty="0"/>
              <a:t>(T, 318)</a:t>
            </a:r>
            <a:endParaRPr lang="de-DE" dirty="0"/>
          </a:p>
        </p:txBody>
      </p:sp>
    </p:spTree>
    <p:extLst>
      <p:ext uri="{BB962C8B-B14F-4D97-AF65-F5344CB8AC3E}">
        <p14:creationId xmlns:p14="http://schemas.microsoft.com/office/powerpoint/2010/main" val="267676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8F084-3F70-5547-B0B3-8AD30BF4864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5EFF0A14-BD5A-B14C-897B-244E1FDB1CC9}"/>
              </a:ext>
            </a:extLst>
          </p:cNvPr>
          <p:cNvSpPr>
            <a:spLocks noGrp="1"/>
          </p:cNvSpPr>
          <p:nvPr>
            <p:ph idx="1"/>
          </p:nvPr>
        </p:nvSpPr>
        <p:spPr>
          <a:xfrm>
            <a:off x="838200" y="1825625"/>
            <a:ext cx="10515600" cy="4351338"/>
          </a:xfrm>
        </p:spPr>
        <p:txBody>
          <a:bodyPr>
            <a:normAutofit fontScale="92500" lnSpcReduction="20000"/>
          </a:bodyPr>
          <a:lstStyle/>
          <a:p>
            <a:r>
              <a:rPr lang="en-US" dirty="0"/>
              <a:t>Flaubert</a:t>
            </a:r>
          </a:p>
          <a:p>
            <a:pPr lvl="1"/>
            <a:r>
              <a:rPr lang="en-US" dirty="0"/>
              <a:t>productive reception ascribed</a:t>
            </a:r>
          </a:p>
          <a:p>
            <a:pPr lvl="2"/>
            <a:r>
              <a:rPr lang="en-US" dirty="0" err="1"/>
              <a:t>Hochzeitsvorbereitungen</a:t>
            </a:r>
            <a:r>
              <a:rPr lang="en-US" dirty="0"/>
              <a:t>; </a:t>
            </a:r>
            <a:r>
              <a:rPr lang="en-US" dirty="0" err="1"/>
              <a:t>Landarzt</a:t>
            </a:r>
            <a:r>
              <a:rPr lang="en-US" dirty="0"/>
              <a:t> (La </a:t>
            </a:r>
            <a:r>
              <a:rPr lang="en-US" dirty="0" err="1"/>
              <a:t>légende</a:t>
            </a:r>
            <a:r>
              <a:rPr lang="en-US" dirty="0"/>
              <a:t> de Saint Julien </a:t>
            </a:r>
            <a:r>
              <a:rPr lang="en-US" dirty="0" err="1"/>
              <a:t>l‘hospitalier</a:t>
            </a:r>
            <a:r>
              <a:rPr lang="en-US" dirty="0"/>
              <a:t>)</a:t>
            </a:r>
          </a:p>
          <a:p>
            <a:pPr lvl="2"/>
            <a:r>
              <a:rPr lang="en-US" dirty="0" err="1"/>
              <a:t>Éducation</a:t>
            </a:r>
            <a:r>
              <a:rPr lang="en-US" dirty="0"/>
              <a:t> </a:t>
            </a:r>
            <a:r>
              <a:rPr lang="en-US" dirty="0" err="1"/>
              <a:t>sentimentale</a:t>
            </a:r>
            <a:r>
              <a:rPr lang="en-US" dirty="0"/>
              <a:t>; Bouvard et </a:t>
            </a:r>
            <a:r>
              <a:rPr lang="en-US" dirty="0" err="1"/>
              <a:t>Pécuchet</a:t>
            </a:r>
            <a:r>
              <a:rPr lang="en-US" dirty="0"/>
              <a:t>; Madame </a:t>
            </a:r>
            <a:r>
              <a:rPr lang="en-US" dirty="0" err="1"/>
              <a:t>Bouvary</a:t>
            </a:r>
            <a:r>
              <a:rPr lang="en-US" dirty="0"/>
              <a:t>; Three narrations;  </a:t>
            </a:r>
            <a:r>
              <a:rPr lang="en-US" dirty="0" err="1"/>
              <a:t>Salammbo</a:t>
            </a:r>
            <a:r>
              <a:rPr lang="en-US" dirty="0"/>
              <a:t>, La </a:t>
            </a:r>
            <a:r>
              <a:rPr lang="en-US" dirty="0" err="1"/>
              <a:t>tentation</a:t>
            </a:r>
            <a:r>
              <a:rPr lang="en-US" dirty="0"/>
              <a:t> du St. Antoine, letters and diaries</a:t>
            </a:r>
          </a:p>
          <a:p>
            <a:pPr lvl="1"/>
            <a:r>
              <a:rPr lang="en-US" dirty="0"/>
              <a:t>thematic and motivic adaptation</a:t>
            </a:r>
          </a:p>
          <a:p>
            <a:pPr lvl="1"/>
            <a:r>
              <a:rPr lang="en-US" dirty="0"/>
              <a:t>style: “the ideal of precise, accurate description”, narrative stance without coherently reflected reality (narrowing of perspective; representation of external world)</a:t>
            </a:r>
          </a:p>
          <a:p>
            <a:r>
              <a:rPr lang="en-US" dirty="0"/>
              <a:t>Kafka’s “jargon poetics”</a:t>
            </a:r>
          </a:p>
          <a:p>
            <a:pPr lvl="1"/>
            <a:r>
              <a:rPr lang="en-US" dirty="0"/>
              <a:t>”small literatures“ (T, 312; Deleuze &amp; </a:t>
            </a:r>
            <a:r>
              <a:rPr lang="en-US" dirty="0" err="1"/>
              <a:t>Guattari</a:t>
            </a:r>
            <a:r>
              <a:rPr lang="en-US" dirty="0"/>
              <a:t>, 1976)</a:t>
            </a:r>
          </a:p>
          <a:p>
            <a:pPr lvl="1"/>
            <a:r>
              <a:rPr lang="en-US" dirty="0"/>
              <a:t>influence of </a:t>
            </a:r>
            <a:r>
              <a:rPr lang="en-US" dirty="0" err="1"/>
              <a:t>Jizchak</a:t>
            </a:r>
            <a:r>
              <a:rPr lang="en-US" dirty="0"/>
              <a:t> </a:t>
            </a:r>
            <a:r>
              <a:rPr lang="en-US" dirty="0" err="1"/>
              <a:t>Löwy</a:t>
            </a:r>
            <a:r>
              <a:rPr lang="en-US" dirty="0"/>
              <a:t> (</a:t>
            </a:r>
            <a:r>
              <a:rPr lang="en-US" dirty="0" err="1"/>
              <a:t>Jiddish</a:t>
            </a:r>
            <a:r>
              <a:rPr lang="en-US" dirty="0"/>
              <a:t> theatre; Beck, 1971)</a:t>
            </a:r>
          </a:p>
          <a:p>
            <a:pPr lvl="1"/>
            <a:r>
              <a:rPr lang="en-US" dirty="0">
                <a:sym typeface="Wingdings" pitchFamily="2" charset="2"/>
              </a:rPr>
              <a:t>poetic power of “jargon“ (NSF I, pp188): subversive and </a:t>
            </a:r>
            <a:r>
              <a:rPr lang="en-US" dirty="0" err="1">
                <a:sym typeface="Wingdings" pitchFamily="2" charset="2"/>
              </a:rPr>
              <a:t>normadic</a:t>
            </a:r>
            <a:r>
              <a:rPr lang="en-US" dirty="0">
                <a:sym typeface="Wingdings" pitchFamily="2" charset="2"/>
              </a:rPr>
              <a:t> principle vs. ideal educational canon (Neumann, 2006)</a:t>
            </a:r>
          </a:p>
        </p:txBody>
      </p:sp>
    </p:spTree>
    <p:extLst>
      <p:ext uri="{BB962C8B-B14F-4D97-AF65-F5344CB8AC3E}">
        <p14:creationId xmlns:p14="http://schemas.microsoft.com/office/powerpoint/2010/main" val="148040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a:latin typeface="+mj-lt"/>
              </a:rPr>
              <a:t>Kafka’s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dirty="0">
                <a:latin typeface="Courier" pitchFamily="2" charset="0"/>
                <a:sym typeface="Wingdings" pitchFamily="2" charset="2"/>
              </a:rPr>
              <a:t>Kafka &lt;- </a:t>
            </a:r>
            <a:r>
              <a:rPr lang="en-US" dirty="0" err="1">
                <a:latin typeface="Courier" pitchFamily="2" charset="0"/>
                <a:sym typeface="Wingdings" pitchFamily="2" charset="2"/>
              </a:rPr>
              <a:t>Goethes</a:t>
            </a:r>
            <a:r>
              <a:rPr lang="en-US" dirty="0">
                <a:latin typeface="Courier" pitchFamily="2" charset="0"/>
                <a:sym typeface="Wingdings" pitchFamily="2" charset="2"/>
              </a:rPr>
              <a:t> </a:t>
            </a:r>
            <a:r>
              <a:rPr lang="en-US" dirty="0" err="1">
                <a:latin typeface="Courier" pitchFamily="2" charset="0"/>
                <a:sym typeface="Wingdings" pitchFamily="2" charset="2"/>
              </a:rPr>
              <a:t>Universalität</a:t>
            </a:r>
            <a:r>
              <a:rPr lang="en-US" dirty="0">
                <a:latin typeface="Courier" pitchFamily="2" charset="0"/>
                <a:sym typeface="Wingdings" pitchFamily="2" charset="2"/>
              </a:rPr>
              <a:t> </a:t>
            </a:r>
          </a:p>
          <a:p>
            <a:pPr marL="0" indent="0">
              <a:buNone/>
            </a:pPr>
            <a:r>
              <a:rPr lang="en-US" dirty="0">
                <a:latin typeface="Courier" pitchFamily="2" charset="0"/>
                <a:sym typeface="Wingdings" pitchFamily="2" charset="2"/>
              </a:rPr>
              <a:t>+ </a:t>
            </a:r>
            <a:r>
              <a:rPr lang="en-US" dirty="0" err="1">
                <a:latin typeface="Courier" pitchFamily="2" charset="0"/>
              </a:rPr>
              <a:t>Flauberts</a:t>
            </a:r>
            <a:r>
              <a:rPr lang="en-US" dirty="0">
                <a:latin typeface="Courier" pitchFamily="2" charset="0"/>
              </a:rPr>
              <a:t> </a:t>
            </a:r>
            <a:r>
              <a:rPr lang="en-US" dirty="0" err="1">
                <a:latin typeface="Courier" pitchFamily="2" charset="0"/>
              </a:rPr>
              <a:t>raffinierte</a:t>
            </a:r>
            <a:r>
              <a:rPr lang="en-US" dirty="0">
                <a:latin typeface="Courier" pitchFamily="2" charset="0"/>
              </a:rPr>
              <a:t> </a:t>
            </a:r>
            <a:r>
              <a:rPr lang="en-US" dirty="0" err="1">
                <a:latin typeface="Courier" pitchFamily="2" charset="0"/>
              </a:rPr>
              <a:t>Einfachheit</a:t>
            </a:r>
            <a:r>
              <a:rPr lang="en-US" dirty="0">
                <a:latin typeface="Courier" pitchFamily="2" charset="0"/>
              </a:rPr>
              <a:t> </a:t>
            </a:r>
          </a:p>
          <a:p>
            <a:pPr marL="0" indent="0">
              <a:buNone/>
            </a:pPr>
            <a:r>
              <a:rPr lang="en-US" dirty="0">
                <a:latin typeface="Courier" pitchFamily="2" charset="0"/>
              </a:rPr>
              <a:t>+ </a:t>
            </a:r>
            <a:r>
              <a:rPr lang="en-US" dirty="0" err="1">
                <a:latin typeface="Courier" pitchFamily="2" charset="0"/>
              </a:rPr>
              <a:t>Löwy’s</a:t>
            </a:r>
            <a:r>
              <a:rPr lang="en-US" dirty="0">
                <a:latin typeface="Courier" pitchFamily="2" charset="0"/>
              </a:rPr>
              <a:t> “</a:t>
            </a:r>
            <a:r>
              <a:rPr lang="en-US" dirty="0" err="1">
                <a:latin typeface="Courier" pitchFamily="2" charset="0"/>
              </a:rPr>
              <a:t>Gemurmel</a:t>
            </a:r>
            <a:endParaRPr lang="en-US" dirty="0">
              <a:latin typeface="Courier" pitchFamily="2" charset="0"/>
            </a:endParaRPr>
          </a:p>
        </p:txBody>
      </p:sp>
    </p:spTree>
    <p:extLst>
      <p:ext uri="{BB962C8B-B14F-4D97-AF65-F5344CB8AC3E}">
        <p14:creationId xmlns:p14="http://schemas.microsoft.com/office/powerpoint/2010/main" val="398305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DF1FE3D-C466-4E45-855E-6EEE8CFF9823}"/>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7399326" y="3086207"/>
            <a:ext cx="4792674" cy="3781268"/>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a:t>Ein </a:t>
            </a:r>
            <a:r>
              <a:rPr lang="en-US" dirty="0" err="1"/>
              <a:t>mögliches</a:t>
            </a:r>
            <a:r>
              <a:rPr lang="en-US" dirty="0"/>
              <a:t> </a:t>
            </a:r>
            <a:r>
              <a:rPr lang="en-US" dirty="0" err="1"/>
              <a:t>Korpus</a:t>
            </a:r>
            <a:r>
              <a:rPr lang="en-US" dirty="0"/>
              <a:t> </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10515600" cy="4351338"/>
          </a:xfrm>
        </p:spPr>
        <p:txBody>
          <a:bodyPr>
            <a:normAutofit/>
          </a:bodyPr>
          <a:lstStyle/>
          <a:p>
            <a:r>
              <a:rPr lang="en-US" dirty="0"/>
              <a:t>“</a:t>
            </a:r>
            <a:r>
              <a:rPr lang="en-US" dirty="0" err="1"/>
              <a:t>Kafkas</a:t>
            </a:r>
            <a:r>
              <a:rPr lang="en-US" dirty="0"/>
              <a:t> </a:t>
            </a:r>
            <a:r>
              <a:rPr lang="en-US" dirty="0" err="1"/>
              <a:t>Nährboden</a:t>
            </a:r>
            <a:r>
              <a:rPr lang="en-US" dirty="0"/>
              <a:t>”</a:t>
            </a:r>
          </a:p>
          <a:p>
            <a:r>
              <a:rPr lang="en-US" dirty="0" err="1"/>
              <a:t>fiktionale</a:t>
            </a:r>
            <a:r>
              <a:rPr lang="en-US" dirty="0"/>
              <a:t> </a:t>
            </a:r>
            <a:r>
              <a:rPr lang="en-US" dirty="0" err="1"/>
              <a:t>Prosa</a:t>
            </a:r>
            <a:r>
              <a:rPr lang="en-US" dirty="0"/>
              <a:t> 1800-1930 </a:t>
            </a:r>
          </a:p>
          <a:p>
            <a:r>
              <a:rPr lang="en-US" dirty="0"/>
              <a:t>(</a:t>
            </a:r>
            <a:r>
              <a:rPr lang="en-US" dirty="0" err="1"/>
              <a:t>inkl</a:t>
            </a:r>
            <a:r>
              <a:rPr lang="en-US" dirty="0"/>
              <a:t>. </a:t>
            </a:r>
            <a:r>
              <a:rPr lang="en-US" dirty="0" err="1"/>
              <a:t>Übersetzungen</a:t>
            </a:r>
            <a:r>
              <a:rPr lang="en-US" dirty="0"/>
              <a:t>)</a:t>
            </a:r>
          </a:p>
          <a:p>
            <a:r>
              <a:rPr lang="en-US" dirty="0"/>
              <a:t>56 Autor*</a:t>
            </a:r>
            <a:r>
              <a:rPr lang="en-US" dirty="0" err="1"/>
              <a:t>innen</a:t>
            </a:r>
            <a:r>
              <a:rPr lang="en-US" dirty="0"/>
              <a:t>: 148 </a:t>
            </a:r>
            <a:r>
              <a:rPr lang="en-US" dirty="0" err="1"/>
              <a:t>Texte</a:t>
            </a:r>
            <a:r>
              <a:rPr lang="en-US" dirty="0"/>
              <a:t>; </a:t>
            </a:r>
            <a:r>
              <a:rPr lang="de-CH" dirty="0"/>
              <a:t>10,7 </a:t>
            </a:r>
            <a:r>
              <a:rPr lang="de-CH" dirty="0" err="1"/>
              <a:t>Mio</a:t>
            </a:r>
            <a:r>
              <a:rPr lang="de-CH" dirty="0"/>
              <a:t> </a:t>
            </a:r>
            <a:r>
              <a:rPr lang="de-DE" dirty="0"/>
              <a:t>Wörter</a:t>
            </a:r>
            <a:endParaRPr lang="en-US" dirty="0"/>
          </a:p>
          <a:p>
            <a:r>
              <a:rPr lang="en-US" dirty="0"/>
              <a:t>Kafka: 10 </a:t>
            </a:r>
            <a:r>
              <a:rPr lang="en-US" dirty="0" err="1"/>
              <a:t>Texte</a:t>
            </a:r>
            <a:r>
              <a:rPr lang="en-US" dirty="0"/>
              <a:t>;  </a:t>
            </a:r>
            <a:r>
              <a:rPr lang="de-CH" dirty="0"/>
              <a:t>344,774 </a:t>
            </a:r>
            <a:r>
              <a:rPr lang="de-DE" dirty="0"/>
              <a:t>Wörter</a:t>
            </a:r>
            <a:endParaRPr lang="de-CH" dirty="0"/>
          </a:p>
        </p:txBody>
      </p:sp>
    </p:spTree>
    <p:extLst>
      <p:ext uri="{BB962C8B-B14F-4D97-AF65-F5344CB8AC3E}">
        <p14:creationId xmlns:p14="http://schemas.microsoft.com/office/powerpoint/2010/main" val="288257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1F520-94FF-1840-8A80-DA7810E55C8F}"/>
              </a:ext>
            </a:extLst>
          </p:cNvPr>
          <p:cNvSpPr>
            <a:spLocks noGrp="1"/>
          </p:cNvSpPr>
          <p:nvPr>
            <p:ph type="title"/>
          </p:nvPr>
        </p:nvSpPr>
        <p:spPr/>
        <p:txBody>
          <a:bodyPr/>
          <a:lstStyle/>
          <a:p>
            <a:r>
              <a:rPr lang="en-US" dirty="0" err="1"/>
              <a:t>Diktion</a:t>
            </a:r>
            <a:r>
              <a:rPr lang="en-US" dirty="0"/>
              <a:t>...</a:t>
            </a:r>
          </a:p>
        </p:txBody>
      </p:sp>
      <p:sp>
        <p:nvSpPr>
          <p:cNvPr id="3" name="Textplatzhalter 2">
            <a:extLst>
              <a:ext uri="{FF2B5EF4-FFF2-40B4-BE49-F238E27FC236}">
                <a16:creationId xmlns:a16="http://schemas.microsoft.com/office/drawing/2014/main" id="{740A9F29-31FA-2A44-A77D-8D0CD2F3BF05}"/>
              </a:ext>
            </a:extLst>
          </p:cNvPr>
          <p:cNvSpPr>
            <a:spLocks noGrp="1"/>
          </p:cNvSpPr>
          <p:nvPr>
            <p:ph type="body" idx="1"/>
          </p:nvPr>
        </p:nvSpPr>
        <p:spPr/>
        <p:txBody>
          <a:bodyPr/>
          <a:lstStyle/>
          <a:p>
            <a:r>
              <a:rPr lang="en-US" dirty="0" err="1"/>
              <a:t>Definiert</a:t>
            </a:r>
            <a:endParaRPr lang="en-US" dirty="0"/>
          </a:p>
        </p:txBody>
      </p:sp>
    </p:spTree>
    <p:extLst>
      <p:ext uri="{BB962C8B-B14F-4D97-AF65-F5344CB8AC3E}">
        <p14:creationId xmlns:p14="http://schemas.microsoft.com/office/powerpoint/2010/main" val="317946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94-F9DB-D14E-9E01-DE39A1A38DEE}"/>
              </a:ext>
            </a:extLst>
          </p:cNvPr>
          <p:cNvSpPr>
            <a:spLocks noGrp="1"/>
          </p:cNvSpPr>
          <p:nvPr>
            <p:ph type="title"/>
          </p:nvPr>
        </p:nvSpPr>
        <p:spPr>
          <a:xfrm>
            <a:off x="838200" y="365125"/>
            <a:ext cx="10515600" cy="1325563"/>
          </a:xfrm>
        </p:spPr>
        <p:txBody>
          <a:bodyPr>
            <a:normAutofit/>
          </a:bodyPr>
          <a:lstStyle/>
          <a:p>
            <a:r>
              <a:rPr lang="en-US" dirty="0"/>
              <a:t>Towards a Formal Model of Fictional Prose</a:t>
            </a:r>
          </a:p>
        </p:txBody>
      </p:sp>
      <p:graphicFrame>
        <p:nvGraphicFramePr>
          <p:cNvPr id="5" name="Content Placeholder 4">
            <a:extLst>
              <a:ext uri="{FF2B5EF4-FFF2-40B4-BE49-F238E27FC236}">
                <a16:creationId xmlns:a16="http://schemas.microsoft.com/office/drawing/2014/main" id="{FEC83B43-5FF3-6840-8C74-F8A7B6E5DE29}"/>
              </a:ext>
            </a:extLst>
          </p:cNvPr>
          <p:cNvGraphicFramePr>
            <a:graphicFrameLocks noGrp="1"/>
          </p:cNvGraphicFramePr>
          <p:nvPr>
            <p:ph idx="1"/>
            <p:extLst>
              <p:ext uri="{D42A27DB-BD31-4B8C-83A1-F6EECF244321}">
                <p14:modId xmlns:p14="http://schemas.microsoft.com/office/powerpoint/2010/main" val="11062823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0B1D2C7E-9D64-44CC-A17E-CE518181D766}"/>
              </a:ext>
            </a:extLst>
          </p:cNvPr>
          <p:cNvSpPr txBox="1"/>
          <p:nvPr/>
        </p:nvSpPr>
        <p:spPr>
          <a:xfrm>
            <a:off x="548640" y="6312535"/>
            <a:ext cx="4132542" cy="369332"/>
          </a:xfrm>
          <a:prstGeom prst="rect">
            <a:avLst/>
          </a:prstGeom>
          <a:noFill/>
        </p:spPr>
        <p:txBody>
          <a:bodyPr wrap="none" rtlCol="0">
            <a:spAutoFit/>
          </a:bodyPr>
          <a:lstStyle/>
          <a:p>
            <a:r>
              <a:rPr lang="de-DE" dirty="0"/>
              <a:t>Mimesis, </a:t>
            </a:r>
            <a:r>
              <a:rPr lang="de-DE" dirty="0" err="1"/>
              <a:t>Embodiment</a:t>
            </a:r>
            <a:r>
              <a:rPr lang="de-DE" dirty="0"/>
              <a:t>, </a:t>
            </a:r>
            <a:r>
              <a:rPr lang="de-DE" dirty="0" err="1"/>
              <a:t>Situated</a:t>
            </a:r>
            <a:r>
              <a:rPr lang="de-DE" dirty="0"/>
              <a:t> </a:t>
            </a:r>
            <a:r>
              <a:rPr lang="de-DE" dirty="0" err="1"/>
              <a:t>Cognition</a:t>
            </a:r>
            <a:endParaRPr lang="de-CH" dirty="0"/>
          </a:p>
        </p:txBody>
      </p:sp>
      <p:sp>
        <p:nvSpPr>
          <p:cNvPr id="6" name="Textfeld 5">
            <a:extLst>
              <a:ext uri="{FF2B5EF4-FFF2-40B4-BE49-F238E27FC236}">
                <a16:creationId xmlns:a16="http://schemas.microsoft.com/office/drawing/2014/main" id="{44FEB809-1CDC-45EF-8748-B6305E342280}"/>
              </a:ext>
            </a:extLst>
          </p:cNvPr>
          <p:cNvSpPr txBox="1"/>
          <p:nvPr/>
        </p:nvSpPr>
        <p:spPr>
          <a:xfrm>
            <a:off x="7834782" y="6308209"/>
            <a:ext cx="4357218" cy="369332"/>
          </a:xfrm>
          <a:prstGeom prst="rect">
            <a:avLst/>
          </a:prstGeom>
          <a:noFill/>
        </p:spPr>
        <p:txBody>
          <a:bodyPr wrap="none" rtlCol="0">
            <a:spAutoFit/>
          </a:bodyPr>
          <a:lstStyle/>
          <a:p>
            <a:r>
              <a:rPr lang="de-DE" dirty="0" err="1"/>
              <a:t>Foregrounding</a:t>
            </a:r>
            <a:r>
              <a:rPr lang="de-DE" dirty="0"/>
              <a:t>, Deviation, </a:t>
            </a:r>
            <a:r>
              <a:rPr lang="de-DE" dirty="0" err="1"/>
              <a:t>Deautomatization</a:t>
            </a:r>
            <a:endParaRPr lang="de-CH" dirty="0"/>
          </a:p>
        </p:txBody>
      </p:sp>
      <p:sp>
        <p:nvSpPr>
          <p:cNvPr id="8" name="Textfeld 7">
            <a:extLst>
              <a:ext uri="{FF2B5EF4-FFF2-40B4-BE49-F238E27FC236}">
                <a16:creationId xmlns:a16="http://schemas.microsoft.com/office/drawing/2014/main" id="{57824866-CCCC-4677-80AD-8256E9E176D1}"/>
              </a:ext>
            </a:extLst>
          </p:cNvPr>
          <p:cNvSpPr txBox="1"/>
          <p:nvPr/>
        </p:nvSpPr>
        <p:spPr>
          <a:xfrm>
            <a:off x="4794564" y="6211669"/>
            <a:ext cx="2716256" cy="646331"/>
          </a:xfrm>
          <a:prstGeom prst="rect">
            <a:avLst/>
          </a:prstGeom>
          <a:noFill/>
        </p:spPr>
        <p:txBody>
          <a:bodyPr wrap="none" rtlCol="0">
            <a:spAutoFit/>
          </a:bodyPr>
          <a:lstStyle/>
          <a:p>
            <a:pPr algn="ctr"/>
            <a:r>
              <a:rPr lang="en-US" dirty="0"/>
              <a:t>“Pretense Play”</a:t>
            </a:r>
          </a:p>
          <a:p>
            <a:pPr algn="ctr"/>
            <a:r>
              <a:rPr lang="en-US" dirty="0"/>
              <a:t>Representational Problem</a:t>
            </a:r>
          </a:p>
        </p:txBody>
      </p:sp>
    </p:spTree>
    <p:extLst>
      <p:ext uri="{BB962C8B-B14F-4D97-AF65-F5344CB8AC3E}">
        <p14:creationId xmlns:p14="http://schemas.microsoft.com/office/powerpoint/2010/main" val="216325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613E136-AFD3-5544-8163-32700924BFE4}"/>
              </a:ext>
            </a:extLst>
          </p:cNvPr>
          <p:cNvSpPr>
            <a:spLocks noGrp="1"/>
          </p:cNvSpPr>
          <p:nvPr>
            <p:ph type="title"/>
          </p:nvPr>
        </p:nvSpPr>
        <p:spPr/>
        <p:txBody>
          <a:bodyPr>
            <a:normAutofit fontScale="90000"/>
          </a:bodyPr>
          <a:lstStyle/>
          <a:p>
            <a:r>
              <a:rPr lang="en-US" dirty="0"/>
              <a:t>Towards a Formal Model </a:t>
            </a:r>
            <a:br>
              <a:rPr lang="en-US" dirty="0"/>
            </a:br>
            <a:r>
              <a:rPr lang="en-US" dirty="0"/>
              <a:t>of Fictional Prose</a:t>
            </a:r>
            <a:br>
              <a:rPr lang="en-US" dirty="0"/>
            </a:br>
            <a:endParaRPr lang="en-US" dirty="0"/>
          </a:p>
        </p:txBody>
      </p:sp>
      <p:sp>
        <p:nvSpPr>
          <p:cNvPr id="3" name="Content Placeholder 2">
            <a:extLst>
              <a:ext uri="{FF2B5EF4-FFF2-40B4-BE49-F238E27FC236}">
                <a16:creationId xmlns:a16="http://schemas.microsoft.com/office/drawing/2014/main" id="{83020128-1265-7F49-BAE0-DDA4EC3DAC15}"/>
              </a:ext>
            </a:extLst>
          </p:cNvPr>
          <p:cNvSpPr>
            <a:spLocks noGrp="1"/>
          </p:cNvSpPr>
          <p:nvPr>
            <p:ph idx="1"/>
          </p:nvPr>
        </p:nvSpPr>
        <p:spPr>
          <a:xfrm>
            <a:off x="838200" y="1825625"/>
            <a:ext cx="6496295" cy="4351338"/>
          </a:xfrm>
        </p:spPr>
        <p:txBody>
          <a:bodyPr>
            <a:noAutofit/>
          </a:bodyPr>
          <a:lstStyle/>
          <a:p>
            <a:r>
              <a:rPr lang="en-US" sz="1800" dirty="0"/>
              <a:t>“Fiction is a set of simulations of social worlds that we can compare, as it were stereoscopically, with aspects of our everyday world, to suggest insights we might not achieve by looking with the single eye of ordinary perception” (Oatley, 2016)</a:t>
            </a:r>
          </a:p>
          <a:p>
            <a:r>
              <a:rPr lang="en-US" sz="1800" dirty="0"/>
              <a:t>“our concern not simply with the world around us, but our perceptual encounter with that world, one that includes a great deal of skepticism, prevarication, and doubt.” 	      					(Piper, 2016)</a:t>
            </a:r>
          </a:p>
          <a:p>
            <a:r>
              <a:rPr lang="en-US" sz="1800" dirty="0"/>
              <a:t>“</a:t>
            </a:r>
            <a:r>
              <a:rPr lang="de-CH" sz="1800" dirty="0" err="1"/>
              <a:t>By</a:t>
            </a:r>
            <a:r>
              <a:rPr lang="de-CH" sz="1800" dirty="0"/>
              <a:t> ‘</a:t>
            </a:r>
            <a:r>
              <a:rPr lang="de-CH" sz="1800" dirty="0" err="1"/>
              <a:t>enstranging</a:t>
            </a:r>
            <a:r>
              <a:rPr lang="de-CH" sz="1800" dirty="0"/>
              <a:t>’ </a:t>
            </a:r>
            <a:r>
              <a:rPr lang="de-CH" sz="1800" dirty="0" err="1"/>
              <a:t>objects</a:t>
            </a:r>
            <a:r>
              <a:rPr lang="de-CH" sz="1800" dirty="0"/>
              <a:t> </a:t>
            </a:r>
            <a:r>
              <a:rPr lang="de-CH" sz="1800" dirty="0" err="1"/>
              <a:t>and</a:t>
            </a:r>
            <a:r>
              <a:rPr lang="de-CH" sz="1800" dirty="0"/>
              <a:t> </a:t>
            </a:r>
            <a:r>
              <a:rPr lang="de-CH" sz="1800" dirty="0" err="1"/>
              <a:t>complicating</a:t>
            </a:r>
            <a:r>
              <a:rPr lang="de-CH" sz="1800" dirty="0"/>
              <a:t> form, </a:t>
            </a:r>
            <a:r>
              <a:rPr lang="de-CH" sz="1800" dirty="0" err="1"/>
              <a:t>the</a:t>
            </a:r>
            <a:r>
              <a:rPr lang="de-CH" sz="1800" dirty="0"/>
              <a:t> </a:t>
            </a:r>
            <a:r>
              <a:rPr lang="de-CH" sz="1800" dirty="0" err="1"/>
              <a:t>device</a:t>
            </a:r>
            <a:r>
              <a:rPr lang="de-CH" sz="1800" dirty="0"/>
              <a:t> </a:t>
            </a:r>
            <a:r>
              <a:rPr lang="de-CH" sz="1800" dirty="0" err="1"/>
              <a:t>of</a:t>
            </a:r>
            <a:r>
              <a:rPr lang="de-CH" sz="1800" dirty="0"/>
              <a:t> </a:t>
            </a:r>
            <a:r>
              <a:rPr lang="de-CH" sz="1800" dirty="0" err="1"/>
              <a:t>art</a:t>
            </a:r>
            <a:r>
              <a:rPr lang="de-CH" sz="1800" dirty="0"/>
              <a:t> </a:t>
            </a:r>
            <a:r>
              <a:rPr lang="de-CH" sz="1800" dirty="0" err="1"/>
              <a:t>makes</a:t>
            </a:r>
            <a:r>
              <a:rPr lang="de-CH" sz="1800" dirty="0"/>
              <a:t> </a:t>
            </a:r>
            <a:r>
              <a:rPr lang="de-CH" sz="1800" dirty="0" err="1"/>
              <a:t>perception</a:t>
            </a:r>
            <a:r>
              <a:rPr lang="de-CH" sz="1800" dirty="0"/>
              <a:t> </a:t>
            </a:r>
            <a:r>
              <a:rPr lang="de-CH" sz="1800" dirty="0" err="1"/>
              <a:t>long</a:t>
            </a:r>
            <a:r>
              <a:rPr lang="de-CH" sz="1800" dirty="0"/>
              <a:t> </a:t>
            </a:r>
            <a:r>
              <a:rPr lang="de-CH" sz="1800" dirty="0" err="1"/>
              <a:t>and</a:t>
            </a:r>
            <a:r>
              <a:rPr lang="de-CH" sz="1800" dirty="0"/>
              <a:t> ‘</a:t>
            </a:r>
            <a:r>
              <a:rPr lang="de-CH" sz="1800" dirty="0" err="1"/>
              <a:t>laborious</a:t>
            </a:r>
            <a:r>
              <a:rPr lang="de-CH" sz="1800" dirty="0"/>
              <a:t>’. [...] Art </a:t>
            </a:r>
            <a:r>
              <a:rPr lang="de-CH" sz="1800" dirty="0" err="1"/>
              <a:t>is</a:t>
            </a:r>
            <a:r>
              <a:rPr lang="de-CH" sz="1800" dirty="0"/>
              <a:t> a </a:t>
            </a:r>
            <a:r>
              <a:rPr lang="de-CH" sz="1800" dirty="0" err="1"/>
              <a:t>means</a:t>
            </a:r>
            <a:r>
              <a:rPr lang="de-CH" sz="1800" dirty="0"/>
              <a:t> </a:t>
            </a:r>
            <a:r>
              <a:rPr lang="de-CH" sz="1800" dirty="0" err="1"/>
              <a:t>of</a:t>
            </a:r>
            <a:r>
              <a:rPr lang="de-CH" sz="1800" dirty="0"/>
              <a:t> </a:t>
            </a:r>
            <a:r>
              <a:rPr lang="de-CH" sz="1800" dirty="0" err="1"/>
              <a:t>experiencing</a:t>
            </a:r>
            <a:r>
              <a:rPr lang="de-CH" sz="1800" dirty="0"/>
              <a:t> </a:t>
            </a:r>
            <a:r>
              <a:rPr lang="de-CH" sz="1800" dirty="0" err="1"/>
              <a:t>the</a:t>
            </a:r>
            <a:r>
              <a:rPr lang="de-CH" sz="1800" dirty="0"/>
              <a:t> </a:t>
            </a:r>
            <a:r>
              <a:rPr lang="de-CH" sz="1800" dirty="0" err="1"/>
              <a:t>process</a:t>
            </a:r>
            <a:r>
              <a:rPr lang="de-CH" sz="1800" dirty="0"/>
              <a:t> </a:t>
            </a:r>
            <a:r>
              <a:rPr lang="de-CH" sz="1800" dirty="0" err="1"/>
              <a:t>of</a:t>
            </a:r>
            <a:r>
              <a:rPr lang="de-CH" sz="1800" dirty="0"/>
              <a:t> </a:t>
            </a:r>
            <a:r>
              <a:rPr lang="de-CH" sz="1800" dirty="0" err="1"/>
              <a:t>creativity</a:t>
            </a:r>
            <a:r>
              <a:rPr lang="de-CH" sz="1800" dirty="0"/>
              <a:t>.“                  					(</a:t>
            </a:r>
            <a:r>
              <a:rPr lang="de-CH" sz="1800" dirty="0" err="1"/>
              <a:t>Šklovskij</a:t>
            </a:r>
            <a:r>
              <a:rPr lang="de-CH" sz="1800" dirty="0"/>
              <a:t>, 1925) </a:t>
            </a:r>
          </a:p>
        </p:txBody>
      </p:sp>
      <p:sp>
        <p:nvSpPr>
          <p:cNvPr id="8" name="Rechteck 7">
            <a:extLst>
              <a:ext uri="{FF2B5EF4-FFF2-40B4-BE49-F238E27FC236}">
                <a16:creationId xmlns:a16="http://schemas.microsoft.com/office/drawing/2014/main" id="{D5F26DDF-D270-0A4C-81B8-5D5BE8F1343D}"/>
              </a:ext>
            </a:extLst>
          </p:cNvPr>
          <p:cNvSpPr/>
          <p:nvPr/>
        </p:nvSpPr>
        <p:spPr>
          <a:xfrm>
            <a:off x="7508127" y="2313309"/>
            <a:ext cx="4907967" cy="2585323"/>
          </a:xfrm>
          <a:prstGeom prst="rect">
            <a:avLst/>
          </a:prstGeom>
        </p:spPr>
        <p:txBody>
          <a:bodyPr wrap="square">
            <a:spAutoFit/>
          </a:bodyPr>
          <a:lstStyle/>
          <a:p>
            <a:r>
              <a:rPr lang="en-US" dirty="0"/>
              <a:t>Comparative data-driven study of textual level  (e.g., Herrmann &amp; Lauer, 2018)</a:t>
            </a:r>
          </a:p>
          <a:p>
            <a:endParaRPr lang="en-US" dirty="0"/>
          </a:p>
          <a:p>
            <a:pPr marL="285750" indent="-285750">
              <a:buFont typeface="Arial" panose="020B0604020202020204" pitchFamily="34" charset="0"/>
              <a:buChar char="•"/>
            </a:pPr>
            <a:r>
              <a:rPr lang="en-US" b="1" dirty="0">
                <a:solidFill>
                  <a:srgbClr val="000000"/>
                </a:solidFill>
              </a:rPr>
              <a:t>(a) &amp; (b) markers </a:t>
            </a:r>
            <a:r>
              <a:rPr lang="en-US" dirty="0">
                <a:solidFill>
                  <a:srgbClr val="000000"/>
                </a:solidFill>
              </a:rPr>
              <a:t>of </a:t>
            </a:r>
            <a:r>
              <a:rPr lang="en-US" b="1" dirty="0">
                <a:solidFill>
                  <a:srgbClr val="000000"/>
                </a:solidFill>
              </a:rPr>
              <a:t>fictionality</a:t>
            </a:r>
            <a:r>
              <a:rPr lang="en-US" dirty="0">
                <a:solidFill>
                  <a:srgbClr val="000000"/>
                </a:solidFill>
              </a:rPr>
              <a:t> (e.g., Hamburger, 1973; Cohn, 1990; Piper, 2016; Underwood, 2016)</a:t>
            </a:r>
          </a:p>
          <a:p>
            <a:endParaRPr lang="en-US" dirty="0">
              <a:solidFill>
                <a:srgbClr val="000000"/>
              </a:solidFill>
            </a:endParaRPr>
          </a:p>
          <a:p>
            <a:pPr marL="285750" indent="-285750">
              <a:buFont typeface="Arial" panose="020B0604020202020204" pitchFamily="34" charset="0"/>
              <a:buChar char="•"/>
            </a:pPr>
            <a:r>
              <a:rPr lang="en-US" b="1" dirty="0">
                <a:solidFill>
                  <a:srgbClr val="000000"/>
                </a:solidFill>
              </a:rPr>
              <a:t>(c) markers </a:t>
            </a:r>
            <a:r>
              <a:rPr lang="en-US" dirty="0">
                <a:solidFill>
                  <a:srgbClr val="000000"/>
                </a:solidFill>
              </a:rPr>
              <a:t>of </a:t>
            </a:r>
            <a:r>
              <a:rPr lang="en-US" b="1" dirty="0">
                <a:solidFill>
                  <a:srgbClr val="000000"/>
                </a:solidFill>
              </a:rPr>
              <a:t>literariness</a:t>
            </a:r>
            <a:r>
              <a:rPr lang="en-US" dirty="0">
                <a:solidFill>
                  <a:srgbClr val="000000"/>
                </a:solidFill>
              </a:rPr>
              <a:t> (e.g., van Peer, 1986; </a:t>
            </a:r>
            <a:r>
              <a:rPr lang="en-US" dirty="0" err="1">
                <a:solidFill>
                  <a:srgbClr val="000000"/>
                </a:solidFill>
              </a:rPr>
              <a:t>Menninghaus</a:t>
            </a:r>
            <a:r>
              <a:rPr lang="en-US" dirty="0">
                <a:solidFill>
                  <a:srgbClr val="000000"/>
                </a:solidFill>
              </a:rPr>
              <a:t> et al., 2017)</a:t>
            </a:r>
          </a:p>
        </p:txBody>
      </p:sp>
      <p:pic>
        <p:nvPicPr>
          <p:cNvPr id="10" name="Grafik 9">
            <a:extLst>
              <a:ext uri="{FF2B5EF4-FFF2-40B4-BE49-F238E27FC236}">
                <a16:creationId xmlns:a16="http://schemas.microsoft.com/office/drawing/2014/main" id="{AAF29736-2105-0E46-99CD-B3FE5BC5B68E}"/>
              </a:ext>
            </a:extLst>
          </p:cNvPr>
          <p:cNvPicPr>
            <a:picLocks noChangeAspect="1"/>
          </p:cNvPicPr>
          <p:nvPr/>
        </p:nvPicPr>
        <p:blipFill>
          <a:blip r:embed="rId3"/>
          <a:stretch>
            <a:fillRect/>
          </a:stretch>
        </p:blipFill>
        <p:spPr>
          <a:xfrm>
            <a:off x="7621354" y="-10207"/>
            <a:ext cx="4794740" cy="1969576"/>
          </a:xfrm>
          <a:prstGeom prst="rect">
            <a:avLst/>
          </a:prstGeom>
        </p:spPr>
      </p:pic>
    </p:spTree>
    <p:extLst>
      <p:ext uri="{BB962C8B-B14F-4D97-AF65-F5344CB8AC3E}">
        <p14:creationId xmlns:p14="http://schemas.microsoft.com/office/powerpoint/2010/main" val="26391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err="1"/>
              <a:t>Finding</a:t>
            </a:r>
            <a:r>
              <a:rPr lang="de-DE" dirty="0"/>
              <a:t> a </a:t>
            </a:r>
            <a:r>
              <a:rPr lang="de-DE" dirty="0" err="1"/>
              <a:t>foothold</a:t>
            </a:r>
            <a:endParaRPr lang="de-DE" dirty="0"/>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10515600" cy="4351338"/>
          </a:xfrm>
        </p:spPr>
        <p:txBody>
          <a:bodyPr/>
          <a:lstStyle/>
          <a:p>
            <a:r>
              <a:rPr lang="en-US" dirty="0"/>
              <a:t>LIWC</a:t>
            </a:r>
          </a:p>
          <a:p>
            <a:pPr lvl="1"/>
            <a:r>
              <a:rPr lang="en-US" dirty="0"/>
              <a:t>Software originally created in social psychology (Pennebaker et al., 2015)</a:t>
            </a:r>
          </a:p>
          <a:p>
            <a:pPr lvl="1"/>
            <a:r>
              <a:rPr lang="en-US" dirty="0"/>
              <a:t>Adapted in DH community (e.g., Boyd, 2017; Piper, 2016; </a:t>
            </a:r>
            <a:r>
              <a:rPr lang="en-US" dirty="0" err="1"/>
              <a:t>Koolen</a:t>
            </a:r>
            <a:r>
              <a:rPr lang="en-US" dirty="0"/>
              <a:t>, 2018; r-package Benoit, 2018)</a:t>
            </a:r>
          </a:p>
          <a:p>
            <a:pPr lvl="1"/>
            <a:r>
              <a:rPr lang="en-US" dirty="0"/>
              <a:t>Dictionary w/ 98 categories (LIWC-DE; Meier et al., 2019)</a:t>
            </a:r>
          </a:p>
          <a:p>
            <a:pPr lvl="2"/>
            <a:r>
              <a:rPr lang="en-US" dirty="0" err="1"/>
              <a:t>Lexico</a:t>
            </a:r>
            <a:r>
              <a:rPr lang="en-US" dirty="0"/>
              <a:t>-syntactical markers, long words, etc.</a:t>
            </a:r>
          </a:p>
          <a:p>
            <a:pPr lvl="2"/>
            <a:r>
              <a:rPr lang="en-US" dirty="0"/>
              <a:t>Psychologically validated “content” categories</a:t>
            </a:r>
          </a:p>
          <a:p>
            <a:endParaRPr lang="de-DE" dirty="0"/>
          </a:p>
        </p:txBody>
      </p:sp>
      <p:pic>
        <p:nvPicPr>
          <p:cNvPr id="4" name="Grafik 3">
            <a:extLst>
              <a:ext uri="{FF2B5EF4-FFF2-40B4-BE49-F238E27FC236}">
                <a16:creationId xmlns:a16="http://schemas.microsoft.com/office/drawing/2014/main" id="{B26A8F20-E193-C844-B907-3AAC2DA44719}"/>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7399326" y="3086207"/>
            <a:ext cx="4792674" cy="3781268"/>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spTree>
    <p:extLst>
      <p:ext uri="{BB962C8B-B14F-4D97-AF65-F5344CB8AC3E}">
        <p14:creationId xmlns:p14="http://schemas.microsoft.com/office/powerpoint/2010/main" val="2513461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1A65FC-3B83-3445-9D0C-58FFD2246F0E}"/>
              </a:ext>
            </a:extLst>
          </p:cNvPr>
          <p:cNvSpPr>
            <a:spLocks noGrp="1"/>
          </p:cNvSpPr>
          <p:nvPr>
            <p:ph type="title"/>
          </p:nvPr>
        </p:nvSpPr>
        <p:spPr/>
        <p:txBody>
          <a:bodyPr/>
          <a:lstStyle/>
          <a:p>
            <a:endParaRPr lang="en-US"/>
          </a:p>
        </p:txBody>
      </p:sp>
      <p:sp>
        <p:nvSpPr>
          <p:cNvPr id="6" name="Inhaltsplatzhalter 5">
            <a:extLst>
              <a:ext uri="{FF2B5EF4-FFF2-40B4-BE49-F238E27FC236}">
                <a16:creationId xmlns:a16="http://schemas.microsoft.com/office/drawing/2014/main" id="{0F38FF93-0664-BC44-A7C7-35FA7A3CD840}"/>
              </a:ext>
            </a:extLst>
          </p:cNvPr>
          <p:cNvSpPr>
            <a:spLocks noGrp="1"/>
          </p:cNvSpPr>
          <p:nvPr>
            <p:ph idx="1"/>
          </p:nvPr>
        </p:nvSpPr>
        <p:spPr/>
        <p:txBody>
          <a:bodyPr/>
          <a:lstStyle/>
          <a:p>
            <a:r>
              <a:rPr lang="en-US" dirty="0"/>
              <a:t>Diction: evoking fictional worlds through characters’ perceptual enaction of them</a:t>
            </a:r>
          </a:p>
          <a:p>
            <a:r>
              <a:rPr lang="en-US" dirty="0"/>
              <a:t>“Imagining people talk to each other appears to be one of fiction’s primary cultural functions” (Piper, 2016, p. 16)</a:t>
            </a:r>
          </a:p>
          <a:p>
            <a:endParaRPr lang="en-US" dirty="0"/>
          </a:p>
        </p:txBody>
      </p:sp>
    </p:spTree>
    <p:extLst>
      <p:ext uri="{BB962C8B-B14F-4D97-AF65-F5344CB8AC3E}">
        <p14:creationId xmlns:p14="http://schemas.microsoft.com/office/powerpoint/2010/main" val="179300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B892E1-77E9-3E4E-AC6A-8AB9358D7146}"/>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E2313F7-8FBF-E143-8258-399BC2450AB2}"/>
              </a:ext>
            </a:extLst>
          </p:cNvPr>
          <p:cNvSpPr>
            <a:spLocks noGrp="1"/>
          </p:cNvSpPr>
          <p:nvPr>
            <p:ph idx="1"/>
          </p:nvPr>
        </p:nvSpPr>
        <p:spPr/>
        <p:txBody>
          <a:bodyPr/>
          <a:lstStyle/>
          <a:p>
            <a:pPr marL="514350" indent="-514350">
              <a:buFont typeface="+mj-lt"/>
              <a:buAutoNum type="arabicPeriod"/>
            </a:pPr>
            <a:r>
              <a:rPr lang="en-US" dirty="0"/>
              <a:t>Ich </a:t>
            </a:r>
            <a:r>
              <a:rPr lang="en-US" dirty="0" err="1"/>
              <a:t>stelle</a:t>
            </a:r>
            <a:r>
              <a:rPr lang="en-US" dirty="0"/>
              <a:t> </a:t>
            </a:r>
            <a:r>
              <a:rPr lang="en-US" dirty="0" err="1"/>
              <a:t>mich</a:t>
            </a:r>
            <a:r>
              <a:rPr lang="en-US" dirty="0"/>
              <a:t> </a:t>
            </a:r>
            <a:r>
              <a:rPr lang="en-US" dirty="0" err="1"/>
              <a:t>vor</a:t>
            </a:r>
            <a:r>
              <a:rPr lang="en-US" dirty="0"/>
              <a:t> </a:t>
            </a:r>
            <a:r>
              <a:rPr lang="en-US" dirty="0">
                <a:hlinkClick r:id="rId2"/>
              </a:rPr>
              <a:t>https://padlet.com/juliaberenike/Steckbrief</a:t>
            </a:r>
            <a:r>
              <a:rPr lang="en-US" dirty="0"/>
              <a:t> </a:t>
            </a:r>
          </a:p>
          <a:p>
            <a:pPr marL="514350" indent="-514350">
              <a:buFont typeface="+mj-lt"/>
              <a:buAutoNum type="arabicPeriod"/>
            </a:pPr>
            <a:r>
              <a:rPr lang="en-US" dirty="0" err="1"/>
              <a:t>Forschungsfrage</a:t>
            </a:r>
            <a:r>
              <a:rPr lang="en-US" dirty="0"/>
              <a:t>: </a:t>
            </a:r>
            <a:r>
              <a:rPr lang="en-US" dirty="0" err="1"/>
              <a:t>Modellierung</a:t>
            </a:r>
            <a:r>
              <a:rPr lang="en-US" dirty="0"/>
              <a:t> und </a:t>
            </a:r>
            <a:r>
              <a:rPr lang="en-US" dirty="0" err="1"/>
              <a:t>Methode</a:t>
            </a:r>
            <a:endParaRPr lang="en-US" dirty="0"/>
          </a:p>
          <a:p>
            <a:endParaRPr lang="en-US" dirty="0"/>
          </a:p>
        </p:txBody>
      </p:sp>
    </p:spTree>
    <p:extLst>
      <p:ext uri="{BB962C8B-B14F-4D97-AF65-F5344CB8AC3E}">
        <p14:creationId xmlns:p14="http://schemas.microsoft.com/office/powerpoint/2010/main" val="937300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D23C35-5015-DE4A-94E4-355784DAD2E0}"/>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DE9E7A14-E712-0844-BB4F-C9DC63D5E203}"/>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EC0DEDE7-78EC-DB43-B21A-1D1BCDFB66FF}"/>
              </a:ext>
            </a:extLst>
          </p:cNvPr>
          <p:cNvSpPr/>
          <p:nvPr/>
        </p:nvSpPr>
        <p:spPr>
          <a:xfrm>
            <a:off x="369755" y="2473128"/>
            <a:ext cx="4665422"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social processes (</a:t>
            </a:r>
            <a:r>
              <a:rPr lang="en-US" i="1" dirty="0" err="1"/>
              <a:t>gesellig</a:t>
            </a:r>
            <a:r>
              <a:rPr lang="en-US" i="1" dirty="0"/>
              <a:t>, </a:t>
            </a:r>
            <a:r>
              <a:rPr lang="en-US" i="1" dirty="0" err="1"/>
              <a:t>kumpel</a:t>
            </a:r>
            <a:r>
              <a:rPr lang="en-US" i="1" dirty="0"/>
              <a:t>, </a:t>
            </a:r>
            <a:r>
              <a:rPr lang="en-US" i="1" dirty="0" err="1"/>
              <a:t>reden</a:t>
            </a:r>
            <a:r>
              <a:rPr lang="en-US" dirty="0"/>
              <a:t>)</a:t>
            </a:r>
          </a:p>
          <a:p>
            <a:pPr marL="285750" lvl="0" indent="-285750">
              <a:buFont typeface="Arial" panose="020B0604020202020204" pitchFamily="34" charset="0"/>
              <a:buChar char="•"/>
              <a:defRPr/>
            </a:pPr>
            <a:r>
              <a:rPr lang="en-US" dirty="0"/>
              <a:t>family (</a:t>
            </a:r>
            <a:r>
              <a:rPr lang="en-US" i="1" dirty="0" err="1"/>
              <a:t>tochter</a:t>
            </a:r>
            <a:r>
              <a:rPr lang="en-US" i="1" dirty="0"/>
              <a:t>, papa, </a:t>
            </a:r>
            <a:r>
              <a:rPr lang="en-US" i="1" dirty="0" err="1"/>
              <a:t>tante</a:t>
            </a:r>
            <a:r>
              <a:rPr lang="en-US" dirty="0"/>
              <a:t>)</a:t>
            </a:r>
          </a:p>
          <a:p>
            <a:pPr marL="285750" lvl="0" indent="-285750">
              <a:buFont typeface="Arial" panose="020B0604020202020204" pitchFamily="34" charset="0"/>
              <a:buChar char="•"/>
              <a:defRPr/>
            </a:pPr>
            <a:r>
              <a:rPr lang="en-US" dirty="0"/>
              <a:t>friends (</a:t>
            </a:r>
            <a:r>
              <a:rPr lang="en-US" i="1" dirty="0" err="1"/>
              <a:t>freund</a:t>
            </a:r>
            <a:r>
              <a:rPr lang="en-US" i="1" dirty="0"/>
              <a:t>, </a:t>
            </a:r>
            <a:r>
              <a:rPr lang="en-US" i="1" dirty="0" err="1"/>
              <a:t>genosse</a:t>
            </a:r>
            <a:r>
              <a:rPr lang="en-US" i="1" dirty="0"/>
              <a:t>, </a:t>
            </a:r>
            <a:r>
              <a:rPr lang="en-US" i="1" dirty="0" err="1"/>
              <a:t>busenfreund</a:t>
            </a:r>
            <a:r>
              <a:rPr lang="en-US" dirty="0"/>
              <a:t>)</a:t>
            </a:r>
          </a:p>
          <a:p>
            <a:pPr marL="285750" lvl="0" indent="-285750">
              <a:buFont typeface="Arial" panose="020B0604020202020204" pitchFamily="34" charset="0"/>
              <a:buChar char="•"/>
              <a:defRPr/>
            </a:pPr>
            <a:r>
              <a:rPr lang="en-US" dirty="0"/>
              <a:t>female reference (</a:t>
            </a:r>
            <a:r>
              <a:rPr lang="en-US" i="1" dirty="0"/>
              <a:t>frau, </a:t>
            </a:r>
            <a:r>
              <a:rPr lang="en-US" i="1" dirty="0" err="1"/>
              <a:t>mädchen</a:t>
            </a:r>
            <a:r>
              <a:rPr lang="en-US" i="1" dirty="0"/>
              <a:t>, </a:t>
            </a:r>
            <a:r>
              <a:rPr lang="en-US" i="1" dirty="0" err="1"/>
              <a:t>weiblich</a:t>
            </a:r>
            <a:r>
              <a:rPr lang="en-US" dirty="0"/>
              <a:t>)</a:t>
            </a:r>
          </a:p>
          <a:p>
            <a:pPr marL="285750" lvl="0" indent="-285750">
              <a:buFont typeface="Arial" panose="020B0604020202020204" pitchFamily="34" charset="0"/>
              <a:buChar char="•"/>
              <a:defRPr/>
            </a:pPr>
            <a:r>
              <a:rPr lang="en-US" dirty="0"/>
              <a:t>male reference (</a:t>
            </a:r>
            <a:r>
              <a:rPr lang="en-US" i="1" dirty="0" err="1"/>
              <a:t>bruder</a:t>
            </a:r>
            <a:r>
              <a:rPr lang="en-US" i="1" dirty="0"/>
              <a:t>, </a:t>
            </a:r>
            <a:r>
              <a:rPr lang="en-US" i="1" dirty="0" err="1"/>
              <a:t>mann</a:t>
            </a:r>
            <a:r>
              <a:rPr lang="en-US" i="1" dirty="0"/>
              <a:t>, </a:t>
            </a:r>
            <a:r>
              <a:rPr lang="en-US" i="1" dirty="0" err="1"/>
              <a:t>onkel</a:t>
            </a:r>
            <a:r>
              <a:rPr lang="en-US" dirty="0"/>
              <a:t>)</a:t>
            </a:r>
          </a:p>
        </p:txBody>
      </p:sp>
      <p:sp>
        <p:nvSpPr>
          <p:cNvPr id="12" name="Rechteck 11">
            <a:extLst>
              <a:ext uri="{FF2B5EF4-FFF2-40B4-BE49-F238E27FC236}">
                <a16:creationId xmlns:a16="http://schemas.microsoft.com/office/drawing/2014/main" id="{2B35E471-6667-234D-B161-CF9B54F20268}"/>
              </a:ext>
            </a:extLst>
          </p:cNvPr>
          <p:cNvSpPr/>
          <p:nvPr/>
        </p:nvSpPr>
        <p:spPr>
          <a:xfrm>
            <a:off x="3663415" y="1690688"/>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3F639357-12E7-3047-9BC8-AF5816361AEE}"/>
              </a:ext>
            </a:extLst>
          </p:cNvPr>
          <p:cNvSpPr/>
          <p:nvPr/>
        </p:nvSpPr>
        <p:spPr>
          <a:xfrm>
            <a:off x="8378290" y="4799298"/>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7683B92A-E873-AB44-A87D-84F670C62C03}"/>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AE5E688C-710A-4E42-A7CE-0EFFD66C0C0D}"/>
              </a:ext>
            </a:extLst>
          </p:cNvPr>
          <p:cNvSpPr/>
          <p:nvPr/>
        </p:nvSpPr>
        <p:spPr>
          <a:xfrm>
            <a:off x="6211141" y="5208047"/>
            <a:ext cx="300082"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67297C50-F798-0546-A471-5B73EC36D4F5}"/>
              </a:ext>
            </a:extLst>
          </p:cNvPr>
          <p:cNvSpPr/>
          <p:nvPr/>
        </p:nvSpPr>
        <p:spPr>
          <a:xfrm>
            <a:off x="5035177" y="5058451"/>
            <a:ext cx="300082"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70794406-CC79-1848-8E29-479C66AAA172}"/>
              </a:ext>
            </a:extLst>
          </p:cNvPr>
          <p:cNvSpPr/>
          <p:nvPr/>
        </p:nvSpPr>
        <p:spPr>
          <a:xfrm>
            <a:off x="7387105" y="5179472"/>
            <a:ext cx="300082" cy="369332"/>
          </a:xfrm>
          <a:prstGeom prst="rect">
            <a:avLst/>
          </a:prstGeom>
        </p:spPr>
        <p:txBody>
          <a:bodyPr wrap="square">
            <a:spAutoFit/>
          </a:bodyPr>
          <a:lstStyle/>
          <a:p>
            <a:r>
              <a:rPr lang="en-US" dirty="0"/>
              <a:t>*</a:t>
            </a:r>
            <a:endParaRPr lang="de-DE" dirty="0"/>
          </a:p>
        </p:txBody>
      </p:sp>
      <p:sp>
        <p:nvSpPr>
          <p:cNvPr id="4" name="Inhaltsplatzhalter 3">
            <a:extLst>
              <a:ext uri="{FF2B5EF4-FFF2-40B4-BE49-F238E27FC236}">
                <a16:creationId xmlns:a16="http://schemas.microsoft.com/office/drawing/2014/main" id="{692EB0C3-9411-954A-A910-05AC34649B0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444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0439E9-E80A-B846-9EA3-2F8AC9EC1E7B}"/>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6" name="Oval 5">
            <a:extLst>
              <a:ext uri="{FF2B5EF4-FFF2-40B4-BE49-F238E27FC236}">
                <a16:creationId xmlns:a16="http://schemas.microsoft.com/office/drawing/2014/main" id="{4504919A-964C-C244-8500-B3BD54A2481F}"/>
              </a:ext>
            </a:extLst>
          </p:cNvPr>
          <p:cNvSpPr/>
          <p:nvPr/>
        </p:nvSpPr>
        <p:spPr>
          <a:xfrm>
            <a:off x="9758448" y="1690688"/>
            <a:ext cx="1947638" cy="1821590"/>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48367516-3193-F44C-8A1F-AADA605F95D6}"/>
              </a:ext>
            </a:extLst>
          </p:cNvPr>
          <p:cNvSpPr/>
          <p:nvPr/>
        </p:nvSpPr>
        <p:spPr>
          <a:xfrm>
            <a:off x="6096000" y="3059668"/>
            <a:ext cx="1237197" cy="369332"/>
          </a:xfrm>
          <a:prstGeom prst="rect">
            <a:avLst/>
          </a:prstGeom>
        </p:spPr>
        <p:txBody>
          <a:bodyPr wrap="square">
            <a:spAutoFit/>
          </a:bodyPr>
          <a:lstStyle/>
          <a:p>
            <a:r>
              <a:rPr lang="en-US" dirty="0"/>
              <a:t>All *</a:t>
            </a:r>
            <a:endParaRPr lang="de-DE" dirty="0"/>
          </a:p>
        </p:txBody>
      </p:sp>
      <p:sp>
        <p:nvSpPr>
          <p:cNvPr id="8" name="Rechteck 7">
            <a:extLst>
              <a:ext uri="{FF2B5EF4-FFF2-40B4-BE49-F238E27FC236}">
                <a16:creationId xmlns:a16="http://schemas.microsoft.com/office/drawing/2014/main" id="{A63CE6A6-BFF2-F349-9746-BCB7A762B5DF}"/>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F3757A99-B5C7-1F41-AE78-DA528E1C5079}"/>
              </a:ext>
            </a:extLst>
          </p:cNvPr>
          <p:cNvSpPr/>
          <p:nvPr/>
        </p:nvSpPr>
        <p:spPr>
          <a:xfrm>
            <a:off x="369755" y="2473128"/>
            <a:ext cx="4756427"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biological processes (</a:t>
            </a:r>
            <a:r>
              <a:rPr lang="en-US" i="1" dirty="0" err="1"/>
              <a:t>essen</a:t>
            </a:r>
            <a:r>
              <a:rPr lang="en-US" i="1" dirty="0"/>
              <a:t>, </a:t>
            </a:r>
            <a:r>
              <a:rPr lang="en-US" i="1" dirty="0" err="1"/>
              <a:t>blut</a:t>
            </a:r>
            <a:r>
              <a:rPr lang="en-US" i="1" dirty="0"/>
              <a:t>, </a:t>
            </a:r>
            <a:r>
              <a:rPr lang="en-US" i="1" dirty="0" err="1"/>
              <a:t>schmerz</a:t>
            </a:r>
            <a:r>
              <a:rPr lang="en-US" dirty="0"/>
              <a:t>)</a:t>
            </a:r>
          </a:p>
          <a:p>
            <a:pPr marL="285750" lvl="0" indent="-285750">
              <a:buFont typeface="Arial" panose="020B0604020202020204" pitchFamily="34" charset="0"/>
              <a:buChar char="•"/>
              <a:defRPr/>
            </a:pPr>
            <a:r>
              <a:rPr lang="en-US" dirty="0"/>
              <a:t>body (</a:t>
            </a:r>
            <a:r>
              <a:rPr lang="en-US" i="1" dirty="0"/>
              <a:t>arm, </a:t>
            </a:r>
            <a:r>
              <a:rPr lang="en-US" i="1" dirty="0" err="1"/>
              <a:t>kopf</a:t>
            </a:r>
            <a:r>
              <a:rPr lang="en-US" i="1" dirty="0"/>
              <a:t>, </a:t>
            </a:r>
            <a:r>
              <a:rPr lang="en-US" i="1" dirty="0" err="1"/>
              <a:t>muskel</a:t>
            </a:r>
            <a:r>
              <a:rPr lang="en-US" dirty="0"/>
              <a:t>)</a:t>
            </a:r>
          </a:p>
          <a:p>
            <a:pPr marL="285750" lvl="0" indent="-285750">
              <a:buFont typeface="Arial" panose="020B0604020202020204" pitchFamily="34" charset="0"/>
              <a:buChar char="•"/>
              <a:defRPr/>
            </a:pPr>
            <a:r>
              <a:rPr lang="en-US" dirty="0"/>
              <a:t>health (</a:t>
            </a:r>
            <a:r>
              <a:rPr lang="en-US" i="1" dirty="0" err="1"/>
              <a:t>erkältet</a:t>
            </a:r>
            <a:r>
              <a:rPr lang="en-US" i="1" dirty="0"/>
              <a:t>, </a:t>
            </a:r>
            <a:r>
              <a:rPr lang="en-US" i="1" dirty="0" err="1"/>
              <a:t>klinik</a:t>
            </a:r>
            <a:r>
              <a:rPr lang="en-US" i="1" dirty="0"/>
              <a:t>, </a:t>
            </a:r>
            <a:r>
              <a:rPr lang="en-US" i="1" dirty="0" err="1"/>
              <a:t>medikament</a:t>
            </a:r>
            <a:r>
              <a:rPr lang="en-US" dirty="0"/>
              <a:t>)</a:t>
            </a:r>
          </a:p>
          <a:p>
            <a:pPr marL="285750" lvl="0" indent="-285750">
              <a:buFont typeface="Arial" panose="020B0604020202020204" pitchFamily="34" charset="0"/>
              <a:buChar char="•"/>
              <a:defRPr/>
            </a:pPr>
            <a:r>
              <a:rPr lang="en-US" dirty="0"/>
              <a:t>sexual (</a:t>
            </a:r>
            <a:r>
              <a:rPr lang="en-US" i="1" dirty="0" err="1"/>
              <a:t>geil</a:t>
            </a:r>
            <a:r>
              <a:rPr lang="en-US" i="1" dirty="0"/>
              <a:t>, </a:t>
            </a:r>
            <a:r>
              <a:rPr lang="en-US" i="1" dirty="0" err="1"/>
              <a:t>eroti</a:t>
            </a:r>
            <a:r>
              <a:rPr lang="en-US" i="1" dirty="0"/>
              <a:t>*, </a:t>
            </a:r>
            <a:r>
              <a:rPr lang="en-US" i="1" dirty="0" err="1"/>
              <a:t>nackt</a:t>
            </a:r>
            <a:r>
              <a:rPr lang="en-US" dirty="0"/>
              <a:t>)</a:t>
            </a:r>
          </a:p>
          <a:p>
            <a:pPr marL="285750" lvl="0" indent="-285750">
              <a:buFont typeface="Arial" panose="020B0604020202020204" pitchFamily="34" charset="0"/>
              <a:buChar char="•"/>
              <a:defRPr/>
            </a:pPr>
            <a:r>
              <a:rPr lang="en-US" dirty="0"/>
              <a:t>Ingestion (</a:t>
            </a:r>
            <a:r>
              <a:rPr lang="en-US" i="1" dirty="0"/>
              <a:t>hunger, </a:t>
            </a:r>
            <a:r>
              <a:rPr lang="en-US" i="1" dirty="0" err="1"/>
              <a:t>mahlzeit</a:t>
            </a:r>
            <a:r>
              <a:rPr lang="en-US" i="1" dirty="0"/>
              <a:t>, </a:t>
            </a:r>
            <a:r>
              <a:rPr lang="en-US" i="1" dirty="0" err="1"/>
              <a:t>rindfleisch</a:t>
            </a:r>
            <a:r>
              <a:rPr lang="en-US" dirty="0"/>
              <a:t>)</a:t>
            </a:r>
          </a:p>
        </p:txBody>
      </p:sp>
    </p:spTree>
    <p:extLst>
      <p:ext uri="{BB962C8B-B14F-4D97-AF65-F5344CB8AC3E}">
        <p14:creationId xmlns:p14="http://schemas.microsoft.com/office/powerpoint/2010/main" val="320145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CB7A9D2-8B55-A64D-B5C6-6CB317BBD38E}"/>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9BF062EC-AD09-F64B-8893-77959AE407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8" name="Rectangle 4">
            <a:extLst>
              <a:ext uri="{FF2B5EF4-FFF2-40B4-BE49-F238E27FC236}">
                <a16:creationId xmlns:a16="http://schemas.microsoft.com/office/drawing/2014/main" id="{E26434D4-E453-418E-AEE9-F488F53182F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9" name="Rechteck 8">
            <a:extLst>
              <a:ext uri="{FF2B5EF4-FFF2-40B4-BE49-F238E27FC236}">
                <a16:creationId xmlns:a16="http://schemas.microsoft.com/office/drawing/2014/main" id="{1A57F044-F801-F945-9D92-4C382B5A943B}"/>
              </a:ext>
            </a:extLst>
          </p:cNvPr>
          <p:cNvSpPr/>
          <p:nvPr/>
        </p:nvSpPr>
        <p:spPr>
          <a:xfrm>
            <a:off x="4755737" y="5371472"/>
            <a:ext cx="511679" cy="369332"/>
          </a:xfrm>
          <a:prstGeom prst="rect">
            <a:avLst/>
          </a:prstGeom>
        </p:spPr>
        <p:txBody>
          <a:bodyPr wrap="none">
            <a:spAutoFit/>
          </a:bodyPr>
          <a:lstStyle/>
          <a:p>
            <a:r>
              <a:rPr lang="en-US" dirty="0" err="1"/>
              <a:t>n.s</a:t>
            </a:r>
            <a:r>
              <a:rPr lang="en-US" dirty="0"/>
              <a:t>.</a:t>
            </a:r>
            <a:endParaRPr lang="de-DE" dirty="0"/>
          </a:p>
        </p:txBody>
      </p:sp>
      <p:sp>
        <p:nvSpPr>
          <p:cNvPr id="11" name="Rechteck 10">
            <a:extLst>
              <a:ext uri="{FF2B5EF4-FFF2-40B4-BE49-F238E27FC236}">
                <a16:creationId xmlns:a16="http://schemas.microsoft.com/office/drawing/2014/main" id="{09DA2D08-2245-7249-8876-37502D9D4818}"/>
              </a:ext>
            </a:extLst>
          </p:cNvPr>
          <p:cNvSpPr/>
          <p:nvPr/>
        </p:nvSpPr>
        <p:spPr>
          <a:xfrm>
            <a:off x="7407184" y="4846677"/>
            <a:ext cx="511679" cy="369332"/>
          </a:xfrm>
          <a:prstGeom prst="rect">
            <a:avLst/>
          </a:prstGeom>
        </p:spPr>
        <p:txBody>
          <a:bodyPr wrap="none">
            <a:spAutoFit/>
          </a:bodyPr>
          <a:lstStyle/>
          <a:p>
            <a:r>
              <a:rPr lang="en-US" dirty="0" err="1"/>
              <a:t>n.s</a:t>
            </a:r>
            <a:r>
              <a:rPr lang="en-US" dirty="0"/>
              <a:t>.</a:t>
            </a:r>
            <a:endParaRPr lang="de-DE" dirty="0"/>
          </a:p>
        </p:txBody>
      </p:sp>
      <p:sp>
        <p:nvSpPr>
          <p:cNvPr id="12" name="Rechteck 11">
            <a:extLst>
              <a:ext uri="{FF2B5EF4-FFF2-40B4-BE49-F238E27FC236}">
                <a16:creationId xmlns:a16="http://schemas.microsoft.com/office/drawing/2014/main" id="{09ADE2F1-1E27-A04B-8D19-C857A463208D}"/>
              </a:ext>
            </a:extLst>
          </p:cNvPr>
          <p:cNvSpPr/>
          <p:nvPr/>
        </p:nvSpPr>
        <p:spPr>
          <a:xfrm>
            <a:off x="8269036" y="1690688"/>
            <a:ext cx="511679" cy="369332"/>
          </a:xfrm>
          <a:prstGeom prst="rect">
            <a:avLst/>
          </a:prstGeom>
        </p:spPr>
        <p:txBody>
          <a:bodyPr wrap="none">
            <a:spAutoFit/>
          </a:bodyPr>
          <a:lstStyle/>
          <a:p>
            <a:r>
              <a:rPr lang="en-US" dirty="0" err="1"/>
              <a:t>n.s</a:t>
            </a:r>
            <a:r>
              <a:rPr lang="en-US" dirty="0"/>
              <a:t>.</a:t>
            </a:r>
            <a:endParaRPr lang="de-DE" dirty="0"/>
          </a:p>
        </p:txBody>
      </p:sp>
      <p:sp>
        <p:nvSpPr>
          <p:cNvPr id="13" name="Rechteck 12">
            <a:extLst>
              <a:ext uri="{FF2B5EF4-FFF2-40B4-BE49-F238E27FC236}">
                <a16:creationId xmlns:a16="http://schemas.microsoft.com/office/drawing/2014/main" id="{80931C2C-7AAD-0048-A5B6-F299726DB14E}"/>
              </a:ext>
            </a:extLst>
          </p:cNvPr>
          <p:cNvSpPr/>
          <p:nvPr/>
        </p:nvSpPr>
        <p:spPr>
          <a:xfrm>
            <a:off x="69017" y="2601483"/>
            <a:ext cx="5198399"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perceptual processes (</a:t>
            </a:r>
            <a:r>
              <a:rPr lang="en-US" i="1" dirty="0" err="1"/>
              <a:t>fühle</a:t>
            </a:r>
            <a:r>
              <a:rPr lang="en-US" i="1" dirty="0"/>
              <a:t>, </a:t>
            </a:r>
            <a:r>
              <a:rPr lang="en-US" i="1" dirty="0" err="1"/>
              <a:t>höre</a:t>
            </a:r>
            <a:r>
              <a:rPr lang="en-US" i="1" dirty="0"/>
              <a:t>, </a:t>
            </a:r>
            <a:r>
              <a:rPr lang="en-US" i="1" dirty="0" err="1"/>
              <a:t>schauen</a:t>
            </a:r>
            <a:r>
              <a:rPr lang="en-US" dirty="0"/>
              <a:t>)</a:t>
            </a:r>
          </a:p>
          <a:p>
            <a:pPr marL="285750" lvl="0" indent="-285750">
              <a:buFont typeface="Arial" panose="020B0604020202020204" pitchFamily="34" charset="0"/>
              <a:buChar char="•"/>
              <a:defRPr/>
            </a:pPr>
            <a:r>
              <a:rPr lang="en-US" dirty="0"/>
              <a:t>see (</a:t>
            </a:r>
            <a:r>
              <a:rPr lang="en-US" i="1" dirty="0" err="1"/>
              <a:t>angeschaut</a:t>
            </a:r>
            <a:r>
              <a:rPr lang="en-US" i="1" dirty="0"/>
              <a:t>, </a:t>
            </a:r>
            <a:r>
              <a:rPr lang="en-US" i="1" dirty="0" err="1"/>
              <a:t>sehe</a:t>
            </a:r>
            <a:r>
              <a:rPr lang="en-US" i="1" dirty="0"/>
              <a:t>, </a:t>
            </a:r>
            <a:r>
              <a:rPr lang="en-US" i="1" dirty="0" err="1"/>
              <a:t>sicht</a:t>
            </a:r>
            <a:r>
              <a:rPr lang="en-US" dirty="0"/>
              <a:t>)</a:t>
            </a:r>
          </a:p>
          <a:p>
            <a:pPr marL="285750" lvl="0" indent="-285750">
              <a:buFont typeface="Arial" panose="020B0604020202020204" pitchFamily="34" charset="0"/>
              <a:buChar char="•"/>
              <a:defRPr/>
            </a:pPr>
            <a:r>
              <a:rPr lang="en-US" dirty="0"/>
              <a:t>hear (</a:t>
            </a:r>
            <a:r>
              <a:rPr lang="en-US" i="1" dirty="0" err="1"/>
              <a:t>höre</a:t>
            </a:r>
            <a:r>
              <a:rPr lang="en-US" i="1" dirty="0"/>
              <a:t>, </a:t>
            </a:r>
            <a:r>
              <a:rPr lang="en-US" i="1" dirty="0" err="1"/>
              <a:t>klang</a:t>
            </a:r>
            <a:r>
              <a:rPr lang="en-US" i="1" dirty="0"/>
              <a:t>, </a:t>
            </a:r>
            <a:r>
              <a:rPr lang="en-US" i="1" dirty="0" err="1"/>
              <a:t>zuhören</a:t>
            </a:r>
            <a:r>
              <a:rPr lang="en-US" dirty="0"/>
              <a:t>)</a:t>
            </a:r>
          </a:p>
          <a:p>
            <a:pPr marL="285750" lvl="0" indent="-285750">
              <a:buFont typeface="Arial" panose="020B0604020202020204" pitchFamily="34" charset="0"/>
              <a:buChar char="•"/>
              <a:defRPr/>
            </a:pPr>
            <a:r>
              <a:rPr lang="en-US" dirty="0"/>
              <a:t>feel (</a:t>
            </a:r>
            <a:r>
              <a:rPr lang="en-US" i="1" dirty="0" err="1"/>
              <a:t>fühle</a:t>
            </a:r>
            <a:r>
              <a:rPr lang="en-US" i="1" dirty="0"/>
              <a:t>, </a:t>
            </a:r>
            <a:r>
              <a:rPr lang="en-US" i="1" dirty="0" err="1"/>
              <a:t>fühlt</a:t>
            </a:r>
            <a:r>
              <a:rPr lang="en-US" i="1" dirty="0"/>
              <a:t>, </a:t>
            </a:r>
            <a:r>
              <a:rPr lang="en-US" i="1" dirty="0" err="1"/>
              <a:t>glatt</a:t>
            </a:r>
            <a:r>
              <a:rPr lang="en-US" i="1" dirty="0"/>
              <a:t>)</a:t>
            </a:r>
          </a:p>
          <a:p>
            <a:pPr marL="285750" lvl="0" indent="-285750">
              <a:buFont typeface="Arial" panose="020B0604020202020204" pitchFamily="34" charset="0"/>
              <a:buChar char="•"/>
              <a:defRPr/>
            </a:pPr>
            <a:r>
              <a:rPr lang="en-US" dirty="0"/>
              <a:t>motion (</a:t>
            </a:r>
            <a:r>
              <a:rPr lang="en-US" i="1" dirty="0" err="1"/>
              <a:t>ankunft</a:t>
            </a:r>
            <a:r>
              <a:rPr lang="en-US" i="1" dirty="0"/>
              <a:t>, auto, </a:t>
            </a:r>
            <a:r>
              <a:rPr lang="en-US" i="1" dirty="0" err="1"/>
              <a:t>gehen</a:t>
            </a:r>
            <a:r>
              <a:rPr lang="en-US" dirty="0"/>
              <a:t>)</a:t>
            </a:r>
          </a:p>
          <a:p>
            <a:pPr marL="285750" lvl="0" indent="-285750">
              <a:buFont typeface="Arial" panose="020B0604020202020204" pitchFamily="34" charset="0"/>
              <a:buChar char="•"/>
              <a:defRPr/>
            </a:pPr>
            <a:r>
              <a:rPr lang="en-US" dirty="0"/>
              <a:t>space (</a:t>
            </a:r>
            <a:r>
              <a:rPr lang="en-US" i="1" dirty="0" err="1"/>
              <a:t>unten</a:t>
            </a:r>
            <a:r>
              <a:rPr lang="en-US" i="1" dirty="0"/>
              <a:t>, </a:t>
            </a:r>
            <a:r>
              <a:rPr lang="en-US" i="1" dirty="0" err="1"/>
              <a:t>über</a:t>
            </a:r>
            <a:r>
              <a:rPr lang="en-US" i="1" dirty="0"/>
              <a:t>, </a:t>
            </a:r>
            <a:r>
              <a:rPr lang="en-US" i="1" dirty="0" err="1"/>
              <a:t>klein</a:t>
            </a:r>
            <a:r>
              <a:rPr lang="en-US" dirty="0"/>
              <a:t>)</a:t>
            </a:r>
          </a:p>
          <a:p>
            <a:pPr marL="285750" lvl="0" indent="-285750">
              <a:buFont typeface="Arial" panose="020B0604020202020204" pitchFamily="34" charset="0"/>
              <a:buChar char="•"/>
              <a:defRPr/>
            </a:pPr>
            <a:r>
              <a:rPr lang="en-US" dirty="0"/>
              <a:t>home (</a:t>
            </a:r>
            <a:r>
              <a:rPr lang="en-US" i="1" dirty="0"/>
              <a:t>sofa, </a:t>
            </a:r>
            <a:r>
              <a:rPr lang="en-US" i="1" dirty="0" err="1"/>
              <a:t>wohnzimmer</a:t>
            </a:r>
            <a:r>
              <a:rPr lang="en-US" dirty="0"/>
              <a:t>)</a:t>
            </a:r>
          </a:p>
        </p:txBody>
      </p:sp>
      <p:sp>
        <p:nvSpPr>
          <p:cNvPr id="15" name="Rechteck 14">
            <a:extLst>
              <a:ext uri="{FF2B5EF4-FFF2-40B4-BE49-F238E27FC236}">
                <a16:creationId xmlns:a16="http://schemas.microsoft.com/office/drawing/2014/main" id="{2ED39A4C-B74D-1B46-BA36-1BE34C17B416}"/>
              </a:ext>
            </a:extLst>
          </p:cNvPr>
          <p:cNvSpPr/>
          <p:nvPr/>
        </p:nvSpPr>
        <p:spPr>
          <a:xfrm>
            <a:off x="5737652" y="5094473"/>
            <a:ext cx="389473"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97C4CAD3-9260-C44B-9207-F38DE39BA0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7" name="Rechteck 16">
            <a:extLst>
              <a:ext uri="{FF2B5EF4-FFF2-40B4-BE49-F238E27FC236}">
                <a16:creationId xmlns:a16="http://schemas.microsoft.com/office/drawing/2014/main" id="{784DC1B5-301E-A249-A2EB-FAF892B071BF}"/>
              </a:ext>
            </a:extLst>
          </p:cNvPr>
          <p:cNvSpPr/>
          <p:nvPr/>
        </p:nvSpPr>
        <p:spPr>
          <a:xfrm>
            <a:off x="6655807" y="5619268"/>
            <a:ext cx="389473" cy="369332"/>
          </a:xfrm>
          <a:prstGeom prst="rect">
            <a:avLst/>
          </a:prstGeom>
        </p:spPr>
        <p:txBody>
          <a:bodyPr wrap="square">
            <a:spAutoFit/>
          </a:bodyPr>
          <a:lstStyle/>
          <a:p>
            <a:r>
              <a:rPr lang="en-US" dirty="0"/>
              <a:t>*</a:t>
            </a:r>
            <a:endParaRPr lang="de-DE" dirty="0"/>
          </a:p>
        </p:txBody>
      </p:sp>
      <p:sp>
        <p:nvSpPr>
          <p:cNvPr id="18" name="Rechteck 17">
            <a:extLst>
              <a:ext uri="{FF2B5EF4-FFF2-40B4-BE49-F238E27FC236}">
                <a16:creationId xmlns:a16="http://schemas.microsoft.com/office/drawing/2014/main" id="{D11032D8-875A-1E44-B1B8-AC84EE7D5AF8}"/>
              </a:ext>
            </a:extLst>
          </p:cNvPr>
          <p:cNvSpPr/>
          <p:nvPr/>
        </p:nvSpPr>
        <p:spPr>
          <a:xfrm>
            <a:off x="9328619" y="5619268"/>
            <a:ext cx="389473" cy="369332"/>
          </a:xfrm>
          <a:prstGeom prst="rect">
            <a:avLst/>
          </a:prstGeom>
        </p:spPr>
        <p:txBody>
          <a:bodyPr wrap="square">
            <a:spAutoFit/>
          </a:bodyPr>
          <a:lstStyle/>
          <a:p>
            <a:r>
              <a:rPr lang="en-US" dirty="0"/>
              <a:t>*</a:t>
            </a:r>
            <a:endParaRPr lang="de-DE" dirty="0"/>
          </a:p>
        </p:txBody>
      </p:sp>
      <p:sp>
        <p:nvSpPr>
          <p:cNvPr id="19" name="Rechteck 18">
            <a:extLst>
              <a:ext uri="{FF2B5EF4-FFF2-40B4-BE49-F238E27FC236}">
                <a16:creationId xmlns:a16="http://schemas.microsoft.com/office/drawing/2014/main" id="{3FB46C5D-7FB0-2742-92BB-EA48E5ABE70C}"/>
              </a:ext>
            </a:extLst>
          </p:cNvPr>
          <p:cNvSpPr/>
          <p:nvPr/>
        </p:nvSpPr>
        <p:spPr>
          <a:xfrm>
            <a:off x="3942281" y="4477345"/>
            <a:ext cx="300082" cy="369332"/>
          </a:xfrm>
          <a:prstGeom prst="rect">
            <a:avLst/>
          </a:prstGeom>
        </p:spPr>
        <p:txBody>
          <a:bodyPr wrap="none">
            <a:spAutoFit/>
          </a:bodyPr>
          <a:lstStyle/>
          <a:p>
            <a:r>
              <a:rPr lang="en-US" dirty="0"/>
              <a:t>*</a:t>
            </a:r>
            <a:endParaRPr lang="de-DE" dirty="0"/>
          </a:p>
        </p:txBody>
      </p:sp>
    </p:spTree>
    <p:extLst>
      <p:ext uri="{BB962C8B-B14F-4D97-AF65-F5344CB8AC3E}">
        <p14:creationId xmlns:p14="http://schemas.microsoft.com/office/powerpoint/2010/main" val="270655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E1AF80C-DD67-4BBD-979C-E861C118B793}"/>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A01D0E81-2F1B-6246-AD4E-03E53BDE11DD}"/>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Rechteck 2">
            <a:extLst>
              <a:ext uri="{FF2B5EF4-FFF2-40B4-BE49-F238E27FC236}">
                <a16:creationId xmlns:a16="http://schemas.microsoft.com/office/drawing/2014/main" id="{E553167D-E6A0-FB40-A8BA-A983219D01C9}"/>
              </a:ext>
            </a:extLst>
          </p:cNvPr>
          <p:cNvSpPr/>
          <p:nvPr/>
        </p:nvSpPr>
        <p:spPr>
          <a:xfrm>
            <a:off x="8756779" y="5014911"/>
            <a:ext cx="511679" cy="369332"/>
          </a:xfrm>
          <a:prstGeom prst="rect">
            <a:avLst/>
          </a:prstGeom>
        </p:spPr>
        <p:txBody>
          <a:bodyPr wrap="none">
            <a:spAutoFit/>
          </a:bodyPr>
          <a:lstStyle/>
          <a:p>
            <a:r>
              <a:rPr lang="en-US" dirty="0" err="1"/>
              <a:t>n.s</a:t>
            </a:r>
            <a:r>
              <a:rPr lang="en-US" dirty="0"/>
              <a:t>.</a:t>
            </a:r>
            <a:endParaRPr lang="de-DE" dirty="0"/>
          </a:p>
        </p:txBody>
      </p:sp>
      <p:sp>
        <p:nvSpPr>
          <p:cNvPr id="4" name="Rechteck 3">
            <a:extLst>
              <a:ext uri="{FF2B5EF4-FFF2-40B4-BE49-F238E27FC236}">
                <a16:creationId xmlns:a16="http://schemas.microsoft.com/office/drawing/2014/main" id="{63965D0B-33B8-344F-87E1-0B9B9705E417}"/>
              </a:ext>
            </a:extLst>
          </p:cNvPr>
          <p:cNvSpPr/>
          <p:nvPr/>
        </p:nvSpPr>
        <p:spPr>
          <a:xfrm>
            <a:off x="6576632" y="4001293"/>
            <a:ext cx="511679" cy="369332"/>
          </a:xfrm>
          <a:prstGeom prst="rect">
            <a:avLst/>
          </a:prstGeom>
        </p:spPr>
        <p:txBody>
          <a:bodyPr wrap="none">
            <a:spAutoFit/>
          </a:bodyPr>
          <a:lstStyle/>
          <a:p>
            <a:r>
              <a:rPr lang="en-US" dirty="0" err="1"/>
              <a:t>n.s</a:t>
            </a:r>
            <a:r>
              <a:rPr lang="en-US" dirty="0"/>
              <a:t>.</a:t>
            </a:r>
            <a:endParaRPr lang="de-DE" dirty="0"/>
          </a:p>
        </p:txBody>
      </p:sp>
      <p:sp>
        <p:nvSpPr>
          <p:cNvPr id="9" name="Rechteck 8">
            <a:extLst>
              <a:ext uri="{FF2B5EF4-FFF2-40B4-BE49-F238E27FC236}">
                <a16:creationId xmlns:a16="http://schemas.microsoft.com/office/drawing/2014/main" id="{1231C89C-C682-9B42-8137-41370DCB9CE8}"/>
              </a:ext>
            </a:extLst>
          </p:cNvPr>
          <p:cNvSpPr/>
          <p:nvPr/>
        </p:nvSpPr>
        <p:spPr>
          <a:xfrm>
            <a:off x="7355780" y="5395313"/>
            <a:ext cx="511679" cy="369332"/>
          </a:xfrm>
          <a:prstGeom prst="rect">
            <a:avLst/>
          </a:prstGeom>
        </p:spPr>
        <p:txBody>
          <a:bodyPr wrap="none">
            <a:spAutoFit/>
          </a:bodyPr>
          <a:lstStyle/>
          <a:p>
            <a:r>
              <a:rPr lang="en-US" dirty="0" err="1"/>
              <a:t>n.s</a:t>
            </a:r>
            <a:r>
              <a:rPr lang="en-US" dirty="0"/>
              <a:t>.</a:t>
            </a:r>
            <a:endParaRPr lang="de-DE" dirty="0"/>
          </a:p>
        </p:txBody>
      </p:sp>
      <p:sp>
        <p:nvSpPr>
          <p:cNvPr id="10" name="Rechteck 9">
            <a:extLst>
              <a:ext uri="{FF2B5EF4-FFF2-40B4-BE49-F238E27FC236}">
                <a16:creationId xmlns:a16="http://schemas.microsoft.com/office/drawing/2014/main" id="{079E6187-30EC-EC40-B5A9-E16E467ECBE7}"/>
              </a:ext>
            </a:extLst>
          </p:cNvPr>
          <p:cNvSpPr/>
          <p:nvPr/>
        </p:nvSpPr>
        <p:spPr>
          <a:xfrm>
            <a:off x="8162078" y="5368883"/>
            <a:ext cx="300082" cy="369332"/>
          </a:xfrm>
          <a:prstGeom prst="rect">
            <a:avLst/>
          </a:prstGeom>
        </p:spPr>
        <p:txBody>
          <a:bodyPr wrap="none">
            <a:spAutoFit/>
          </a:bodyPr>
          <a:lstStyle/>
          <a:p>
            <a:r>
              <a:rPr lang="en-US" dirty="0"/>
              <a:t>*</a:t>
            </a:r>
            <a:endParaRPr lang="de-DE" dirty="0"/>
          </a:p>
        </p:txBody>
      </p:sp>
      <p:sp>
        <p:nvSpPr>
          <p:cNvPr id="11" name="Rechteck 10">
            <a:extLst>
              <a:ext uri="{FF2B5EF4-FFF2-40B4-BE49-F238E27FC236}">
                <a16:creationId xmlns:a16="http://schemas.microsoft.com/office/drawing/2014/main" id="{E8D13AF2-C1D7-D548-932F-5989E058CDA9}"/>
              </a:ext>
            </a:extLst>
          </p:cNvPr>
          <p:cNvSpPr/>
          <p:nvPr/>
        </p:nvSpPr>
        <p:spPr>
          <a:xfrm>
            <a:off x="3593253" y="5184217"/>
            <a:ext cx="300082" cy="369332"/>
          </a:xfrm>
          <a:prstGeom prst="rect">
            <a:avLst/>
          </a:prstGeom>
        </p:spPr>
        <p:txBody>
          <a:bodyPr wrap="none">
            <a:spAutoFit/>
          </a:bodyPr>
          <a:lstStyle/>
          <a:p>
            <a:r>
              <a:rPr lang="en-US" dirty="0"/>
              <a:t>*</a:t>
            </a:r>
            <a:endParaRPr lang="de-DE" dirty="0"/>
          </a:p>
        </p:txBody>
      </p:sp>
      <p:sp>
        <p:nvSpPr>
          <p:cNvPr id="12" name="Rechteck 11">
            <a:extLst>
              <a:ext uri="{FF2B5EF4-FFF2-40B4-BE49-F238E27FC236}">
                <a16:creationId xmlns:a16="http://schemas.microsoft.com/office/drawing/2014/main" id="{B4282872-8199-F245-B100-F40AAB67C420}"/>
              </a:ext>
            </a:extLst>
          </p:cNvPr>
          <p:cNvSpPr/>
          <p:nvPr/>
        </p:nvSpPr>
        <p:spPr>
          <a:xfrm>
            <a:off x="5004697" y="1468993"/>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97AEC27B-EBB1-4B4B-8844-37DFEE71D69A}"/>
              </a:ext>
            </a:extLst>
          </p:cNvPr>
          <p:cNvSpPr/>
          <p:nvPr/>
        </p:nvSpPr>
        <p:spPr>
          <a:xfrm>
            <a:off x="4307205" y="2016134"/>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DAC4CA18-0268-4A43-B4DF-6E16EEDBB8FA}"/>
              </a:ext>
            </a:extLst>
          </p:cNvPr>
          <p:cNvSpPr/>
          <p:nvPr/>
        </p:nvSpPr>
        <p:spPr>
          <a:xfrm>
            <a:off x="5901263" y="3059668"/>
            <a:ext cx="389473"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18B3538D-D401-724F-820E-097EF88CC03D}"/>
              </a:ext>
            </a:extLst>
          </p:cNvPr>
          <p:cNvSpPr/>
          <p:nvPr/>
        </p:nvSpPr>
        <p:spPr>
          <a:xfrm>
            <a:off x="55500" y="2016134"/>
            <a:ext cx="5139955" cy="2308324"/>
          </a:xfrm>
          <a:prstGeom prst="rect">
            <a:avLst/>
          </a:prstGeom>
          <a:solidFill>
            <a:schemeClr val="bg1"/>
          </a:solidFill>
        </p:spPr>
        <p:txBody>
          <a:bodyPr wrap="square">
            <a:spAutoFit/>
          </a:bodyPr>
          <a:lstStyle/>
          <a:p>
            <a:pPr marL="285750" indent="-285750">
              <a:buFont typeface="Arial" panose="020B0604020202020204" pitchFamily="34" charset="0"/>
              <a:buChar char="•"/>
              <a:defRPr/>
            </a:pPr>
            <a:r>
              <a:rPr lang="en-US" dirty="0"/>
              <a:t>affective processes (</a:t>
            </a:r>
            <a:r>
              <a:rPr lang="en-US" i="1" dirty="0" err="1"/>
              <a:t>glücklich</a:t>
            </a:r>
            <a:r>
              <a:rPr lang="en-US" i="1" dirty="0"/>
              <a:t>, </a:t>
            </a:r>
            <a:r>
              <a:rPr lang="en-US" i="1" dirty="0" err="1"/>
              <a:t>weinen</a:t>
            </a:r>
            <a:r>
              <a:rPr lang="en-US" dirty="0"/>
              <a:t>)</a:t>
            </a:r>
          </a:p>
          <a:p>
            <a:pPr marL="285750" lvl="0" indent="-285750">
              <a:buFont typeface="Arial" panose="020B0604020202020204" pitchFamily="34" charset="0"/>
              <a:buChar char="•"/>
              <a:defRPr/>
            </a:pPr>
            <a:r>
              <a:rPr lang="en-US" dirty="0"/>
              <a:t>numbers (</a:t>
            </a:r>
            <a:r>
              <a:rPr lang="en-US" i="1" dirty="0" err="1"/>
              <a:t>acht</a:t>
            </a:r>
            <a:r>
              <a:rPr lang="en-US" i="1" dirty="0"/>
              <a:t>, </a:t>
            </a:r>
            <a:r>
              <a:rPr lang="en-US" i="1" dirty="0" err="1"/>
              <a:t>eins</a:t>
            </a:r>
            <a:r>
              <a:rPr lang="en-US" i="1" dirty="0"/>
              <a:t>, </a:t>
            </a:r>
            <a:r>
              <a:rPr lang="en-US" i="1" dirty="0" err="1"/>
              <a:t>halb</a:t>
            </a:r>
            <a:r>
              <a:rPr lang="en-US" dirty="0"/>
              <a:t>)</a:t>
            </a:r>
          </a:p>
          <a:p>
            <a:pPr marL="285750" lvl="0" indent="-285750">
              <a:buFont typeface="Arial" panose="020B0604020202020204" pitchFamily="34" charset="0"/>
              <a:buChar char="•"/>
              <a:defRPr/>
            </a:pPr>
            <a:r>
              <a:rPr lang="en-US" dirty="0"/>
              <a:t>impersonal pronouns (</a:t>
            </a:r>
            <a:r>
              <a:rPr lang="en-US" i="1" dirty="0"/>
              <a:t>man, all, manche</a:t>
            </a:r>
            <a:r>
              <a:rPr lang="en-US" dirty="0"/>
              <a:t>)</a:t>
            </a:r>
          </a:p>
          <a:p>
            <a:pPr marL="285750" lvl="0" indent="-285750">
              <a:buFont typeface="Arial" panose="020B0604020202020204" pitchFamily="34" charset="0"/>
              <a:buChar char="•"/>
              <a:defRPr/>
            </a:pPr>
            <a:r>
              <a:rPr lang="en-US" dirty="0"/>
              <a:t>positive emotions (</a:t>
            </a:r>
            <a:r>
              <a:rPr lang="en-US" i="1" dirty="0" err="1"/>
              <a:t>glücklich</a:t>
            </a:r>
            <a:r>
              <a:rPr lang="en-US" i="1" dirty="0"/>
              <a:t>, </a:t>
            </a:r>
            <a:r>
              <a:rPr lang="en-US" i="1" dirty="0" err="1"/>
              <a:t>liebe</a:t>
            </a:r>
            <a:r>
              <a:rPr lang="en-US" i="1" dirty="0"/>
              <a:t>, </a:t>
            </a:r>
            <a:r>
              <a:rPr lang="en-US" i="1" dirty="0" err="1"/>
              <a:t>schön</a:t>
            </a:r>
            <a:r>
              <a:rPr lang="en-US" dirty="0"/>
              <a:t>)</a:t>
            </a:r>
          </a:p>
          <a:p>
            <a:pPr marL="285750" lvl="0" indent="-285750">
              <a:buFont typeface="Arial" panose="020B0604020202020204" pitchFamily="34" charset="0"/>
              <a:buChar char="•"/>
              <a:defRPr/>
            </a:pPr>
            <a:r>
              <a:rPr lang="en-US" dirty="0"/>
              <a:t>negative emotion (</a:t>
            </a:r>
            <a:r>
              <a:rPr lang="en-US" i="1" dirty="0" err="1"/>
              <a:t>beleidigt</a:t>
            </a:r>
            <a:r>
              <a:rPr lang="en-US" i="1" dirty="0"/>
              <a:t>, </a:t>
            </a:r>
            <a:r>
              <a:rPr lang="en-US" i="1" dirty="0" err="1"/>
              <a:t>bösartig</a:t>
            </a:r>
            <a:r>
              <a:rPr lang="en-US" i="1" dirty="0"/>
              <a:t>, </a:t>
            </a:r>
            <a:r>
              <a:rPr lang="en-US" i="1" dirty="0" err="1"/>
              <a:t>heulen</a:t>
            </a:r>
            <a:r>
              <a:rPr lang="en-US" dirty="0"/>
              <a:t>)</a:t>
            </a:r>
          </a:p>
          <a:p>
            <a:pPr marL="285750" lvl="0" indent="-285750">
              <a:buFont typeface="Arial" panose="020B0604020202020204" pitchFamily="34" charset="0"/>
              <a:buChar char="•"/>
              <a:defRPr/>
            </a:pPr>
            <a:r>
              <a:rPr lang="en-US" dirty="0"/>
              <a:t>anxiety (</a:t>
            </a:r>
            <a:r>
              <a:rPr lang="en-US" i="1" dirty="0" err="1"/>
              <a:t>ängstlich</a:t>
            </a:r>
            <a:r>
              <a:rPr lang="en-US" i="1" dirty="0"/>
              <a:t>, </a:t>
            </a:r>
            <a:r>
              <a:rPr lang="en-US" i="1" dirty="0" err="1"/>
              <a:t>besorgt</a:t>
            </a:r>
            <a:r>
              <a:rPr lang="en-US" dirty="0"/>
              <a:t>)</a:t>
            </a:r>
          </a:p>
          <a:p>
            <a:pPr marL="285750" lvl="0" indent="-285750">
              <a:buFont typeface="Arial" panose="020B0604020202020204" pitchFamily="34" charset="0"/>
              <a:buChar char="•"/>
              <a:defRPr/>
            </a:pPr>
            <a:r>
              <a:rPr lang="en-US" dirty="0"/>
              <a:t>anger (</a:t>
            </a:r>
            <a:r>
              <a:rPr lang="en-US" i="1" dirty="0" err="1"/>
              <a:t>hass</a:t>
            </a:r>
            <a:r>
              <a:rPr lang="en-US" i="1" dirty="0"/>
              <a:t>, </a:t>
            </a:r>
            <a:r>
              <a:rPr lang="en-US" i="1" dirty="0" err="1"/>
              <a:t>sauer</a:t>
            </a:r>
            <a:r>
              <a:rPr lang="en-US" i="1" dirty="0"/>
              <a:t>, </a:t>
            </a:r>
            <a:r>
              <a:rPr lang="en-US" i="1" dirty="0" err="1"/>
              <a:t>zorn</a:t>
            </a:r>
            <a:r>
              <a:rPr lang="en-US" dirty="0"/>
              <a:t>)</a:t>
            </a:r>
          </a:p>
          <a:p>
            <a:pPr marL="285750" lvl="0" indent="-285750">
              <a:buFont typeface="Arial" panose="020B0604020202020204" pitchFamily="34" charset="0"/>
              <a:buChar char="•"/>
              <a:defRPr/>
            </a:pPr>
            <a:r>
              <a:rPr lang="en-US" dirty="0"/>
              <a:t>sadness (</a:t>
            </a:r>
            <a:r>
              <a:rPr lang="en-US" dirty="0" err="1"/>
              <a:t>schluchzen</a:t>
            </a:r>
            <a:r>
              <a:rPr lang="en-US" dirty="0"/>
              <a:t>, </a:t>
            </a:r>
            <a:r>
              <a:rPr lang="en-US" dirty="0" err="1"/>
              <a:t>träne</a:t>
            </a:r>
            <a:r>
              <a:rPr lang="en-US" dirty="0"/>
              <a:t>, </a:t>
            </a:r>
            <a:r>
              <a:rPr lang="en-US" dirty="0" err="1"/>
              <a:t>trauer</a:t>
            </a:r>
            <a:r>
              <a:rPr lang="en-US" dirty="0"/>
              <a:t>)</a:t>
            </a:r>
          </a:p>
        </p:txBody>
      </p:sp>
    </p:spTree>
    <p:extLst>
      <p:ext uri="{BB962C8B-B14F-4D97-AF65-F5344CB8AC3E}">
        <p14:creationId xmlns:p14="http://schemas.microsoft.com/office/powerpoint/2010/main" val="286146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E3CDBB8-D60F-4607-8ECC-4E72103E8F8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00BC844F-911C-CA4A-8B22-2641D15CBD8B}"/>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hteck 8">
            <a:extLst>
              <a:ext uri="{FF2B5EF4-FFF2-40B4-BE49-F238E27FC236}">
                <a16:creationId xmlns:a16="http://schemas.microsoft.com/office/drawing/2014/main" id="{C95D2C1C-2DF1-074B-8DEC-98BA7DC47481}"/>
              </a:ext>
            </a:extLst>
          </p:cNvPr>
          <p:cNvSpPr/>
          <p:nvPr/>
        </p:nvSpPr>
        <p:spPr>
          <a:xfrm>
            <a:off x="6292314" y="4988480"/>
            <a:ext cx="389473" cy="369332"/>
          </a:xfrm>
          <a:prstGeom prst="rect">
            <a:avLst/>
          </a:prstGeom>
        </p:spPr>
        <p:txBody>
          <a:bodyPr wrap="square">
            <a:spAutoFit/>
          </a:bodyPr>
          <a:lstStyle/>
          <a:p>
            <a:r>
              <a:rPr lang="en-US" dirty="0"/>
              <a:t>*</a:t>
            </a:r>
            <a:endParaRPr lang="de-DE" dirty="0"/>
          </a:p>
        </p:txBody>
      </p:sp>
      <p:sp>
        <p:nvSpPr>
          <p:cNvPr id="10" name="Rechteck 9">
            <a:extLst>
              <a:ext uri="{FF2B5EF4-FFF2-40B4-BE49-F238E27FC236}">
                <a16:creationId xmlns:a16="http://schemas.microsoft.com/office/drawing/2014/main" id="{E84E03A6-BC4B-4E4D-8D35-32DE7E0B8269}"/>
              </a:ext>
            </a:extLst>
          </p:cNvPr>
          <p:cNvSpPr/>
          <p:nvPr/>
        </p:nvSpPr>
        <p:spPr>
          <a:xfrm>
            <a:off x="7758122" y="4457552"/>
            <a:ext cx="389473" cy="369332"/>
          </a:xfrm>
          <a:prstGeom prst="rect">
            <a:avLst/>
          </a:prstGeom>
        </p:spPr>
        <p:txBody>
          <a:bodyPr wrap="square">
            <a:spAutoFit/>
          </a:bodyPr>
          <a:lstStyle/>
          <a:p>
            <a:r>
              <a:rPr lang="en-US" dirty="0"/>
              <a:t>*</a:t>
            </a:r>
            <a:endParaRPr lang="de-DE" dirty="0"/>
          </a:p>
        </p:txBody>
      </p:sp>
      <p:sp>
        <p:nvSpPr>
          <p:cNvPr id="11" name="Rechteck 10">
            <a:extLst>
              <a:ext uri="{FF2B5EF4-FFF2-40B4-BE49-F238E27FC236}">
                <a16:creationId xmlns:a16="http://schemas.microsoft.com/office/drawing/2014/main" id="{4FFBEA6E-9BD8-E946-B59C-D301D95AB3FA}"/>
              </a:ext>
            </a:extLst>
          </p:cNvPr>
          <p:cNvSpPr/>
          <p:nvPr/>
        </p:nvSpPr>
        <p:spPr>
          <a:xfrm>
            <a:off x="7097177" y="3475250"/>
            <a:ext cx="389473" cy="369332"/>
          </a:xfrm>
          <a:prstGeom prst="rect">
            <a:avLst/>
          </a:prstGeom>
        </p:spPr>
        <p:txBody>
          <a:bodyPr wrap="square">
            <a:spAutoFit/>
          </a:bodyPr>
          <a:lstStyle/>
          <a:p>
            <a:r>
              <a:rPr lang="en-US" dirty="0"/>
              <a:t>*</a:t>
            </a:r>
            <a:endParaRPr lang="de-DE" dirty="0"/>
          </a:p>
        </p:txBody>
      </p:sp>
      <p:sp>
        <p:nvSpPr>
          <p:cNvPr id="12" name="Rechteck 11">
            <a:extLst>
              <a:ext uri="{FF2B5EF4-FFF2-40B4-BE49-F238E27FC236}">
                <a16:creationId xmlns:a16="http://schemas.microsoft.com/office/drawing/2014/main" id="{78BDA5FE-5639-354F-A68F-3B9DEC978044}"/>
              </a:ext>
            </a:extLst>
          </p:cNvPr>
          <p:cNvSpPr/>
          <p:nvPr/>
        </p:nvSpPr>
        <p:spPr>
          <a:xfrm>
            <a:off x="4080864" y="2416817"/>
            <a:ext cx="389927" cy="376130"/>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FE0668CB-5414-8341-90E7-39840BEBE0FD}"/>
              </a:ext>
            </a:extLst>
          </p:cNvPr>
          <p:cNvSpPr/>
          <p:nvPr/>
        </p:nvSpPr>
        <p:spPr>
          <a:xfrm>
            <a:off x="5516552" y="4826884"/>
            <a:ext cx="579448" cy="369332"/>
          </a:xfrm>
          <a:prstGeom prst="rect">
            <a:avLst/>
          </a:prstGeom>
        </p:spPr>
        <p:txBody>
          <a:bodyPr wrap="square">
            <a:spAutoFit/>
          </a:bodyPr>
          <a:lstStyle/>
          <a:p>
            <a:r>
              <a:rPr lang="en-US" dirty="0" err="1"/>
              <a:t>n.s</a:t>
            </a:r>
            <a:r>
              <a:rPr lang="en-US" dirty="0"/>
              <a:t>.</a:t>
            </a:r>
            <a:endParaRPr lang="de-DE" dirty="0"/>
          </a:p>
        </p:txBody>
      </p:sp>
      <p:sp>
        <p:nvSpPr>
          <p:cNvPr id="14" name="Rechteck 13">
            <a:extLst>
              <a:ext uri="{FF2B5EF4-FFF2-40B4-BE49-F238E27FC236}">
                <a16:creationId xmlns:a16="http://schemas.microsoft.com/office/drawing/2014/main" id="{F1167883-D668-4041-9AAD-5DA275EDB11B}"/>
              </a:ext>
            </a:extLst>
          </p:cNvPr>
          <p:cNvSpPr/>
          <p:nvPr/>
        </p:nvSpPr>
        <p:spPr>
          <a:xfrm>
            <a:off x="4847129" y="3429000"/>
            <a:ext cx="300082" cy="369332"/>
          </a:xfrm>
          <a:prstGeom prst="rect">
            <a:avLst/>
          </a:prstGeom>
        </p:spPr>
        <p:txBody>
          <a:bodyPr wrap="none">
            <a:spAutoFit/>
          </a:bodyPr>
          <a:lstStyle/>
          <a:p>
            <a:r>
              <a:rPr lang="en-US" dirty="0"/>
              <a:t>*</a:t>
            </a:r>
            <a:endParaRPr lang="de-DE" dirty="0"/>
          </a:p>
        </p:txBody>
      </p:sp>
      <p:sp>
        <p:nvSpPr>
          <p:cNvPr id="15" name="Rechteck 14">
            <a:extLst>
              <a:ext uri="{FF2B5EF4-FFF2-40B4-BE49-F238E27FC236}">
                <a16:creationId xmlns:a16="http://schemas.microsoft.com/office/drawing/2014/main" id="{E18180C3-0E0F-8346-97BA-4075118FC0F5}"/>
              </a:ext>
            </a:extLst>
          </p:cNvPr>
          <p:cNvSpPr/>
          <p:nvPr/>
        </p:nvSpPr>
        <p:spPr>
          <a:xfrm>
            <a:off x="2913861" y="1642153"/>
            <a:ext cx="5708688"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affiliation (</a:t>
            </a:r>
            <a:r>
              <a:rPr lang="en-US" i="1" dirty="0" err="1"/>
              <a:t>allianz</a:t>
            </a:r>
            <a:r>
              <a:rPr lang="en-US" i="1" dirty="0"/>
              <a:t>, </a:t>
            </a:r>
            <a:r>
              <a:rPr lang="en-US" i="1" dirty="0" err="1"/>
              <a:t>freund</a:t>
            </a:r>
            <a:r>
              <a:rPr lang="en-US" i="1" dirty="0"/>
              <a:t>, </a:t>
            </a:r>
            <a:r>
              <a:rPr lang="en-US" i="1" dirty="0" err="1"/>
              <a:t>sozial</a:t>
            </a:r>
            <a:r>
              <a:rPr lang="en-US" dirty="0"/>
              <a:t>)</a:t>
            </a:r>
          </a:p>
          <a:p>
            <a:pPr marL="285750" lvl="0" indent="-285750">
              <a:buFont typeface="Arial" panose="020B0604020202020204" pitchFamily="34" charset="0"/>
              <a:buChar char="•"/>
              <a:defRPr/>
            </a:pPr>
            <a:r>
              <a:rPr lang="en-US" dirty="0"/>
              <a:t>achievement (</a:t>
            </a:r>
            <a:r>
              <a:rPr lang="en-US" i="1" dirty="0" err="1"/>
              <a:t>besser</a:t>
            </a:r>
            <a:r>
              <a:rPr lang="en-US" i="1" dirty="0"/>
              <a:t>, </a:t>
            </a:r>
            <a:r>
              <a:rPr lang="en-US" i="1" dirty="0" err="1"/>
              <a:t>erfolg</a:t>
            </a:r>
            <a:r>
              <a:rPr lang="en-US" i="1" dirty="0"/>
              <a:t>, </a:t>
            </a:r>
            <a:r>
              <a:rPr lang="en-US" i="1" dirty="0" err="1"/>
              <a:t>sieg</a:t>
            </a:r>
            <a:r>
              <a:rPr lang="en-US" dirty="0"/>
              <a:t>)</a:t>
            </a:r>
          </a:p>
          <a:p>
            <a:pPr marL="285750" lvl="0" indent="-285750">
              <a:buFont typeface="Arial" panose="020B0604020202020204" pitchFamily="34" charset="0"/>
              <a:buChar char="•"/>
              <a:defRPr/>
            </a:pPr>
            <a:r>
              <a:rPr lang="en-US" dirty="0"/>
              <a:t>power (</a:t>
            </a:r>
            <a:r>
              <a:rPr lang="en-US" i="1" dirty="0" err="1"/>
              <a:t>herrscher</a:t>
            </a:r>
            <a:r>
              <a:rPr lang="en-US" i="1" dirty="0"/>
              <a:t>, </a:t>
            </a:r>
            <a:r>
              <a:rPr lang="en-US" i="1" dirty="0" err="1"/>
              <a:t>oberen</a:t>
            </a:r>
            <a:r>
              <a:rPr lang="en-US" i="1" dirty="0"/>
              <a:t>, </a:t>
            </a:r>
            <a:r>
              <a:rPr lang="en-US" i="1" dirty="0" err="1"/>
              <a:t>überzeug</a:t>
            </a:r>
            <a:r>
              <a:rPr lang="en-US" dirty="0"/>
              <a:t>)</a:t>
            </a:r>
          </a:p>
          <a:p>
            <a:pPr marL="285750" lvl="0" indent="-285750">
              <a:buFont typeface="Arial" panose="020B0604020202020204" pitchFamily="34" charset="0"/>
              <a:buChar char="•"/>
              <a:defRPr/>
            </a:pPr>
            <a:r>
              <a:rPr lang="en-US" dirty="0"/>
              <a:t>reward (</a:t>
            </a:r>
            <a:r>
              <a:rPr lang="en-US" i="1" dirty="0" err="1"/>
              <a:t>anerkannt</a:t>
            </a:r>
            <a:r>
              <a:rPr lang="en-US" i="1" dirty="0"/>
              <a:t>, </a:t>
            </a:r>
            <a:r>
              <a:rPr lang="en-US" i="1" dirty="0" err="1"/>
              <a:t>begehrenswert</a:t>
            </a:r>
            <a:r>
              <a:rPr lang="en-US" i="1" dirty="0"/>
              <a:t>, bonus</a:t>
            </a:r>
            <a:r>
              <a:rPr lang="en-US" dirty="0"/>
              <a:t>)</a:t>
            </a:r>
          </a:p>
          <a:p>
            <a:pPr marL="285750" lvl="0" indent="-285750">
              <a:buFont typeface="Arial" panose="020B0604020202020204" pitchFamily="34" charset="0"/>
              <a:buChar char="•"/>
              <a:defRPr/>
            </a:pPr>
            <a:r>
              <a:rPr lang="en-US" dirty="0"/>
              <a:t>risk (</a:t>
            </a:r>
            <a:r>
              <a:rPr lang="en-US" i="1" dirty="0" err="1"/>
              <a:t>ausweichmaneuver</a:t>
            </a:r>
            <a:r>
              <a:rPr lang="en-US" i="1" dirty="0"/>
              <a:t>, </a:t>
            </a:r>
            <a:r>
              <a:rPr lang="en-US" i="1" dirty="0" err="1"/>
              <a:t>gefährlich</a:t>
            </a:r>
            <a:r>
              <a:rPr lang="en-US" i="1" dirty="0"/>
              <a:t>, </a:t>
            </a:r>
            <a:r>
              <a:rPr lang="en-US" i="1" dirty="0" err="1"/>
              <a:t>kritisch</a:t>
            </a:r>
            <a:r>
              <a:rPr lang="en-US" dirty="0"/>
              <a:t>)</a:t>
            </a:r>
          </a:p>
          <a:p>
            <a:pPr marL="285750" lvl="0" indent="-285750">
              <a:buFont typeface="Arial" panose="020B0604020202020204" pitchFamily="34" charset="0"/>
              <a:buChar char="•"/>
              <a:defRPr/>
            </a:pPr>
            <a:r>
              <a:rPr lang="en-US" dirty="0"/>
              <a:t>work (</a:t>
            </a:r>
            <a:r>
              <a:rPr lang="en-US" i="1" dirty="0" err="1"/>
              <a:t>beruf</a:t>
            </a:r>
            <a:r>
              <a:rPr lang="en-US" i="1" dirty="0"/>
              <a:t>, </a:t>
            </a:r>
            <a:r>
              <a:rPr lang="en-US" i="1" dirty="0" err="1"/>
              <a:t>hochschule</a:t>
            </a:r>
            <a:r>
              <a:rPr lang="en-US" i="1" dirty="0"/>
              <a:t>, </a:t>
            </a:r>
            <a:r>
              <a:rPr lang="en-US" i="1" dirty="0" err="1"/>
              <a:t>lernbereit</a:t>
            </a:r>
            <a:r>
              <a:rPr lang="en-US" dirty="0"/>
              <a:t>)</a:t>
            </a:r>
          </a:p>
          <a:p>
            <a:pPr marL="285750" lvl="0" indent="-285750">
              <a:buFont typeface="Arial" panose="020B0604020202020204" pitchFamily="34" charset="0"/>
              <a:buChar char="•"/>
              <a:defRPr/>
            </a:pPr>
            <a:r>
              <a:rPr lang="en-US" dirty="0"/>
              <a:t>leisure (</a:t>
            </a:r>
            <a:r>
              <a:rPr lang="en-US" i="1" dirty="0" err="1"/>
              <a:t>reise</a:t>
            </a:r>
            <a:r>
              <a:rPr lang="en-US" i="1" dirty="0"/>
              <a:t>, </a:t>
            </a:r>
            <a:r>
              <a:rPr lang="en-US" i="1" dirty="0" err="1"/>
              <a:t>kaffee</a:t>
            </a:r>
            <a:r>
              <a:rPr lang="en-US" i="1" dirty="0"/>
              <a:t>, </a:t>
            </a:r>
            <a:r>
              <a:rPr lang="en-US" i="1" dirty="0" err="1"/>
              <a:t>klavier</a:t>
            </a:r>
            <a:r>
              <a:rPr lang="en-US" dirty="0"/>
              <a:t>)</a:t>
            </a:r>
          </a:p>
        </p:txBody>
      </p:sp>
      <p:sp>
        <p:nvSpPr>
          <p:cNvPr id="16" name="Rechteck 15">
            <a:extLst>
              <a:ext uri="{FF2B5EF4-FFF2-40B4-BE49-F238E27FC236}">
                <a16:creationId xmlns:a16="http://schemas.microsoft.com/office/drawing/2014/main" id="{8C071526-74B6-9347-AA20-5295EB97B4DA}"/>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59473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BD8A-68DF-B546-8727-3AEDF6490E46}"/>
              </a:ext>
            </a:extLst>
          </p:cNvPr>
          <p:cNvSpPr>
            <a:spLocks noGrp="1"/>
          </p:cNvSpPr>
          <p:nvPr>
            <p:ph type="title"/>
          </p:nvPr>
        </p:nvSpPr>
        <p:spPr>
          <a:xfrm>
            <a:off x="2627619" y="417137"/>
            <a:ext cx="7130829" cy="1325563"/>
          </a:xfrm>
        </p:spPr>
        <p:txBody>
          <a:bodyPr/>
          <a:lstStyle/>
          <a:p>
            <a:r>
              <a:rPr lang="en-US" dirty="0"/>
              <a:t>(a) Experiential world building</a:t>
            </a:r>
          </a:p>
        </p:txBody>
      </p:sp>
      <p:sp>
        <p:nvSpPr>
          <p:cNvPr id="3" name="Content Placeholder 2">
            <a:extLst>
              <a:ext uri="{FF2B5EF4-FFF2-40B4-BE49-F238E27FC236}">
                <a16:creationId xmlns:a16="http://schemas.microsoft.com/office/drawing/2014/main" id="{AFF78224-588C-914D-8F9F-5A52D2ADBEE4}"/>
              </a:ext>
            </a:extLst>
          </p:cNvPr>
          <p:cNvSpPr>
            <a:spLocks noGrp="1"/>
          </p:cNvSpPr>
          <p:nvPr>
            <p:ph idx="1"/>
          </p:nvPr>
        </p:nvSpPr>
        <p:spPr>
          <a:xfrm>
            <a:off x="838200" y="1825625"/>
            <a:ext cx="7269480" cy="4351338"/>
          </a:xfrm>
        </p:spPr>
        <p:txBody>
          <a:bodyPr>
            <a:normAutofit/>
          </a:bodyPr>
          <a:lstStyle/>
          <a:p>
            <a:pPr marL="0" indent="0">
              <a:buNone/>
            </a:pPr>
            <a:r>
              <a:rPr lang="en-US" dirty="0"/>
              <a:t>Markers of fictional world-building in Kafka</a:t>
            </a:r>
          </a:p>
          <a:p>
            <a:r>
              <a:rPr lang="en-US" dirty="0"/>
              <a:t>realistic, inherently social ( </a:t>
            </a:r>
            <a:r>
              <a:rPr lang="en-US" dirty="0">
                <a:sym typeface="Wingdings" panose="05000000000000000000" pitchFamily="2" charset="2"/>
              </a:rPr>
              <a:t> </a:t>
            </a:r>
            <a:r>
              <a:rPr lang="en-US" dirty="0"/>
              <a:t>simulation)</a:t>
            </a:r>
          </a:p>
          <a:p>
            <a:r>
              <a:rPr lang="en-US" dirty="0"/>
              <a:t>comparably more “impersonal” and less strong “affiliation”</a:t>
            </a:r>
          </a:p>
          <a:p>
            <a:pPr lvl="1"/>
            <a:r>
              <a:rPr lang="en-US" dirty="0"/>
              <a:t>slightly less “body”-oriented (opposition to “jargon”?)</a:t>
            </a:r>
          </a:p>
          <a:p>
            <a:pPr lvl="1"/>
            <a:r>
              <a:rPr lang="en-US" dirty="0"/>
              <a:t>slightly less positive emotions, but no higher negative emotions</a:t>
            </a:r>
          </a:p>
          <a:p>
            <a:r>
              <a:rPr lang="en-US" dirty="0"/>
              <a:t>more marked by preoccupation with achievement and social struggle</a:t>
            </a:r>
          </a:p>
        </p:txBody>
      </p:sp>
      <p:sp>
        <p:nvSpPr>
          <p:cNvPr id="5" name="Oval 4">
            <a:extLst>
              <a:ext uri="{FF2B5EF4-FFF2-40B4-BE49-F238E27FC236}">
                <a16:creationId xmlns:a16="http://schemas.microsoft.com/office/drawing/2014/main" id="{489D4C53-5303-214F-9541-D8C494D778F5}"/>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DC6F9120-46BD-9F4D-89F4-81BEADC2A2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Tree>
    <p:extLst>
      <p:ext uri="{BB962C8B-B14F-4D97-AF65-F5344CB8AC3E}">
        <p14:creationId xmlns:p14="http://schemas.microsoft.com/office/powerpoint/2010/main" val="342429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480C2-5E59-4A37-B7F3-653ABF229C4F}"/>
              </a:ext>
            </a:extLst>
          </p:cNvPr>
          <p:cNvSpPr/>
          <p:nvPr/>
        </p:nvSpPr>
        <p:spPr>
          <a:xfrm>
            <a:off x="9735684" y="2228525"/>
            <a:ext cx="1811621" cy="1950376"/>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4">
            <a:extLst>
              <a:ext uri="{FF2B5EF4-FFF2-40B4-BE49-F238E27FC236}">
                <a16:creationId xmlns:a16="http://schemas.microsoft.com/office/drawing/2014/main" id="{8B61C36C-C75B-4FA2-84C0-911805CDEAB4}"/>
              </a:ext>
            </a:extLst>
          </p:cNvPr>
          <p:cNvSpPr/>
          <p:nvPr/>
        </p:nvSpPr>
        <p:spPr>
          <a:xfrm>
            <a:off x="9528483" y="4532072"/>
            <a:ext cx="2018822" cy="369332"/>
          </a:xfrm>
          <a:prstGeom prst="rect">
            <a:avLst/>
          </a:prstGeom>
        </p:spPr>
        <p:txBody>
          <a:bodyPr wrap="none">
            <a:spAutoFit/>
          </a:bodyPr>
          <a:lstStyle/>
          <a:p>
            <a:r>
              <a:rPr lang="en-US" dirty="0"/>
              <a:t>(b) epistemic doubt</a:t>
            </a:r>
          </a:p>
        </p:txBody>
      </p:sp>
      <p:sp>
        <p:nvSpPr>
          <p:cNvPr id="7" name="Rechteck 6">
            <a:extLst>
              <a:ext uri="{FF2B5EF4-FFF2-40B4-BE49-F238E27FC236}">
                <a16:creationId xmlns:a16="http://schemas.microsoft.com/office/drawing/2014/main" id="{362F6432-D6E9-854D-BD0B-269D7E25BDB9}"/>
              </a:ext>
            </a:extLst>
          </p:cNvPr>
          <p:cNvSpPr/>
          <p:nvPr/>
        </p:nvSpPr>
        <p:spPr>
          <a:xfrm>
            <a:off x="6096000" y="4192863"/>
            <a:ext cx="569387" cy="369332"/>
          </a:xfrm>
          <a:prstGeom prst="rect">
            <a:avLst/>
          </a:prstGeom>
        </p:spPr>
        <p:txBody>
          <a:bodyPr wrap="none">
            <a:spAutoFit/>
          </a:bodyPr>
          <a:lstStyle/>
          <a:p>
            <a:r>
              <a:rPr lang="en-US" dirty="0"/>
              <a:t>all *</a:t>
            </a:r>
            <a:endParaRPr lang="de-DE" dirty="0"/>
          </a:p>
        </p:txBody>
      </p:sp>
      <p:sp>
        <p:nvSpPr>
          <p:cNvPr id="8" name="Rechteck 7">
            <a:extLst>
              <a:ext uri="{FF2B5EF4-FFF2-40B4-BE49-F238E27FC236}">
                <a16:creationId xmlns:a16="http://schemas.microsoft.com/office/drawing/2014/main" id="{2BF3B8BE-D90F-A943-A38E-B903F5638AE9}"/>
              </a:ext>
            </a:extLst>
          </p:cNvPr>
          <p:cNvSpPr/>
          <p:nvPr/>
        </p:nvSpPr>
        <p:spPr>
          <a:xfrm>
            <a:off x="278734" y="2069204"/>
            <a:ext cx="4079510"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cognitive processes (</a:t>
            </a:r>
            <a:r>
              <a:rPr lang="en-US" i="1" dirty="0" err="1"/>
              <a:t>denken</a:t>
            </a:r>
            <a:r>
              <a:rPr lang="en-US" i="1" dirty="0"/>
              <a:t>, </a:t>
            </a:r>
            <a:r>
              <a:rPr lang="en-US" i="1" dirty="0" err="1"/>
              <a:t>weil</a:t>
            </a:r>
            <a:r>
              <a:rPr lang="en-US" i="1" dirty="0"/>
              <a:t>, </a:t>
            </a:r>
            <a:r>
              <a:rPr lang="en-US" i="1" dirty="0" err="1"/>
              <a:t>wissen</a:t>
            </a:r>
            <a:r>
              <a:rPr lang="en-US" dirty="0"/>
              <a:t>)</a:t>
            </a:r>
          </a:p>
          <a:p>
            <a:pPr marL="285750" indent="-285750">
              <a:buFont typeface="Arial" panose="020B0604020202020204" pitchFamily="34" charset="0"/>
              <a:buChar char="•"/>
            </a:pPr>
            <a:r>
              <a:rPr lang="en-US" dirty="0"/>
              <a:t>tentative (</a:t>
            </a:r>
            <a:r>
              <a:rPr lang="en-US" i="1" dirty="0" err="1"/>
              <a:t>eventuell</a:t>
            </a:r>
            <a:r>
              <a:rPr lang="en-US" i="1" dirty="0"/>
              <a:t>, </a:t>
            </a:r>
            <a:r>
              <a:rPr lang="en-US" i="1" dirty="0" err="1"/>
              <a:t>vielleicht</a:t>
            </a:r>
            <a:r>
              <a:rPr lang="en-US" dirty="0"/>
              <a:t>)</a:t>
            </a:r>
          </a:p>
          <a:p>
            <a:pPr marL="285750" indent="-285750">
              <a:buFont typeface="Arial" panose="020B0604020202020204" pitchFamily="34" charset="0"/>
              <a:buChar char="•"/>
            </a:pPr>
            <a:r>
              <a:rPr lang="en-US" dirty="0"/>
              <a:t>discrepancy (</a:t>
            </a:r>
            <a:r>
              <a:rPr lang="en-US" i="1" dirty="0" err="1"/>
              <a:t>sollte</a:t>
            </a:r>
            <a:r>
              <a:rPr lang="en-US" i="1" dirty="0"/>
              <a:t>, </a:t>
            </a:r>
            <a:r>
              <a:rPr lang="en-US" i="1" dirty="0" err="1"/>
              <a:t>wollte</a:t>
            </a:r>
            <a:r>
              <a:rPr lang="en-US" dirty="0"/>
              <a:t>)</a:t>
            </a:r>
          </a:p>
          <a:p>
            <a:pPr marL="285750" indent="-285750">
              <a:buFont typeface="Arial" panose="020B0604020202020204" pitchFamily="34" charset="0"/>
              <a:buChar char="•"/>
            </a:pPr>
            <a:r>
              <a:rPr lang="en-US" dirty="0"/>
              <a:t>differentiation (</a:t>
            </a:r>
            <a:r>
              <a:rPr lang="en-US" i="1" dirty="0" err="1"/>
              <a:t>aber</a:t>
            </a:r>
            <a:r>
              <a:rPr lang="en-US" i="1" dirty="0"/>
              <a:t>, </a:t>
            </a:r>
            <a:r>
              <a:rPr lang="en-US" i="1" dirty="0" err="1"/>
              <a:t>sons</a:t>
            </a:r>
            <a:r>
              <a:rPr lang="en-US" dirty="0" err="1"/>
              <a:t>t</a:t>
            </a:r>
            <a:r>
              <a:rPr lang="en-US" dirty="0"/>
              <a:t>)</a:t>
            </a:r>
          </a:p>
          <a:p>
            <a:pPr marL="285750" indent="-285750">
              <a:buFont typeface="Arial" panose="020B0604020202020204" pitchFamily="34" charset="0"/>
              <a:buChar char="•"/>
            </a:pPr>
            <a:r>
              <a:rPr lang="en-US" dirty="0"/>
              <a:t>certainty (</a:t>
            </a:r>
            <a:r>
              <a:rPr lang="en-US" i="1" dirty="0" err="1"/>
              <a:t>immer</a:t>
            </a:r>
            <a:r>
              <a:rPr lang="en-US" i="1" dirty="0"/>
              <a:t>, </a:t>
            </a:r>
            <a:r>
              <a:rPr lang="en-US" i="1" dirty="0" err="1"/>
              <a:t>sicher</a:t>
            </a:r>
            <a:r>
              <a:rPr lang="en-US" dirty="0"/>
              <a:t>)</a:t>
            </a:r>
          </a:p>
          <a:p>
            <a:pPr marL="285750" indent="-285750">
              <a:buFont typeface="Arial" panose="020B0604020202020204" pitchFamily="34" charset="0"/>
              <a:buChar char="•"/>
            </a:pPr>
            <a:r>
              <a:rPr lang="en-US" dirty="0"/>
              <a:t>causation (</a:t>
            </a:r>
            <a:r>
              <a:rPr lang="en-US" i="1" dirty="0" err="1"/>
              <a:t>deswegen</a:t>
            </a:r>
            <a:r>
              <a:rPr lang="en-US" i="1" dirty="0"/>
              <a:t>, </a:t>
            </a:r>
            <a:r>
              <a:rPr lang="en-US" i="1" dirty="0" err="1"/>
              <a:t>grund</a:t>
            </a:r>
            <a:r>
              <a:rPr lang="en-US" dirty="0"/>
              <a:t>)</a:t>
            </a:r>
          </a:p>
          <a:p>
            <a:pPr marL="285750" indent="-285750">
              <a:buFont typeface="Arial" panose="020B0604020202020204" pitchFamily="34" charset="0"/>
              <a:buChar char="•"/>
            </a:pPr>
            <a:r>
              <a:rPr lang="en-US" dirty="0"/>
              <a:t>negation (</a:t>
            </a:r>
            <a:r>
              <a:rPr lang="en-US" i="1" dirty="0" err="1"/>
              <a:t>kein</a:t>
            </a:r>
            <a:r>
              <a:rPr lang="en-US" i="1" dirty="0"/>
              <a:t>, </a:t>
            </a:r>
            <a:r>
              <a:rPr lang="en-US" i="1" dirty="0" err="1"/>
              <a:t>nein</a:t>
            </a:r>
            <a:r>
              <a:rPr lang="en-US" i="1" dirty="0"/>
              <a:t>, </a:t>
            </a:r>
            <a:r>
              <a:rPr lang="en-US" i="1" dirty="0" err="1"/>
              <a:t>nichts</a:t>
            </a:r>
            <a:r>
              <a:rPr lang="en-US" dirty="0"/>
              <a:t>)</a:t>
            </a:r>
          </a:p>
          <a:p>
            <a:pPr marL="285750" indent="-285750">
              <a:buFont typeface="Arial" panose="020B0604020202020204" pitchFamily="34" charset="0"/>
              <a:buChar char="•"/>
            </a:pPr>
            <a:r>
              <a:rPr lang="en-US" dirty="0"/>
              <a:t>quantifiers (</a:t>
            </a:r>
            <a:r>
              <a:rPr lang="en-US" dirty="0" err="1"/>
              <a:t>viel</a:t>
            </a:r>
            <a:r>
              <a:rPr lang="en-US" dirty="0"/>
              <a:t>, </a:t>
            </a:r>
            <a:r>
              <a:rPr lang="en-US" dirty="0" err="1"/>
              <a:t>wenig</a:t>
            </a:r>
            <a:r>
              <a:rPr lang="en-US" dirty="0"/>
              <a:t>, </a:t>
            </a:r>
            <a:r>
              <a:rPr lang="en-US" dirty="0" err="1"/>
              <a:t>ziemlich</a:t>
            </a:r>
            <a:r>
              <a:rPr lang="en-US" dirty="0"/>
              <a:t>)</a:t>
            </a:r>
          </a:p>
        </p:txBody>
      </p:sp>
      <p:sp>
        <p:nvSpPr>
          <p:cNvPr id="10" name="Rechteck 9">
            <a:extLst>
              <a:ext uri="{FF2B5EF4-FFF2-40B4-BE49-F238E27FC236}">
                <a16:creationId xmlns:a16="http://schemas.microsoft.com/office/drawing/2014/main" id="{B93D33A9-DBDF-A549-B4E3-6CF206CA73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122878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
        <p:nvSpPr>
          <p:cNvPr id="10" name="Rechteck 9">
            <a:extLst>
              <a:ext uri="{FF2B5EF4-FFF2-40B4-BE49-F238E27FC236}">
                <a16:creationId xmlns:a16="http://schemas.microsoft.com/office/drawing/2014/main" id="{6BE293EE-D88F-844F-83C9-BAFE9F245C95}"/>
              </a:ext>
            </a:extLst>
          </p:cNvPr>
          <p:cNvSpPr/>
          <p:nvPr/>
        </p:nvSpPr>
        <p:spPr>
          <a:xfrm>
            <a:off x="6487135" y="1942941"/>
            <a:ext cx="569387" cy="369332"/>
          </a:xfrm>
          <a:prstGeom prst="rect">
            <a:avLst/>
          </a:prstGeom>
        </p:spPr>
        <p:txBody>
          <a:bodyPr wrap="none">
            <a:spAutoFit/>
          </a:bodyPr>
          <a:lstStyle/>
          <a:p>
            <a:r>
              <a:rPr lang="en-US" dirty="0"/>
              <a:t>all *</a:t>
            </a:r>
            <a:endParaRPr lang="de-DE" dirty="0"/>
          </a:p>
        </p:txBody>
      </p:sp>
      <p:sp>
        <p:nvSpPr>
          <p:cNvPr id="13" name="Rechteck 12">
            <a:extLst>
              <a:ext uri="{FF2B5EF4-FFF2-40B4-BE49-F238E27FC236}">
                <a16:creationId xmlns:a16="http://schemas.microsoft.com/office/drawing/2014/main" id="{87B8D5B7-5672-BC4B-A9D2-FFC5EFCC1766}"/>
              </a:ext>
            </a:extLst>
          </p:cNvPr>
          <p:cNvSpPr/>
          <p:nvPr/>
        </p:nvSpPr>
        <p:spPr>
          <a:xfrm>
            <a:off x="344301" y="2043859"/>
            <a:ext cx="4382078" cy="2308324"/>
          </a:xfrm>
          <a:prstGeom prst="rect">
            <a:avLst/>
          </a:prstGeom>
        </p:spPr>
        <p:txBody>
          <a:bodyPr wrap="square">
            <a:spAutoFit/>
          </a:bodyPr>
          <a:lstStyle/>
          <a:p>
            <a:pPr lvl="0">
              <a:defRPr/>
            </a:pPr>
            <a:r>
              <a:rPr lang="en-US" dirty="0">
                <a:solidFill>
                  <a:prstClr val="black"/>
                </a:solidFill>
              </a:rPr>
              <a:t>peculiar mix of complexity</a:t>
            </a:r>
          </a:p>
          <a:p>
            <a:pPr marL="742950" lvl="1" indent="-285750">
              <a:buFont typeface="Arial" panose="020B0604020202020204" pitchFamily="34" charset="0"/>
              <a:buChar char="•"/>
              <a:defRPr/>
            </a:pPr>
            <a:r>
              <a:rPr lang="en-US" dirty="0">
                <a:solidFill>
                  <a:prstClr val="black"/>
                </a:solidFill>
              </a:rPr>
              <a:t>sentence length</a:t>
            </a:r>
          </a:p>
          <a:p>
            <a:pPr lvl="0">
              <a:defRPr/>
            </a:pPr>
            <a:r>
              <a:rPr lang="en-US" dirty="0">
                <a:solidFill>
                  <a:prstClr val="black"/>
                </a:solidFill>
              </a:rPr>
              <a:t>plainness</a:t>
            </a:r>
          </a:p>
          <a:p>
            <a:pPr marL="742950" lvl="1" indent="-285750">
              <a:buFont typeface="Arial" panose="020B0604020202020204" pitchFamily="34" charset="0"/>
              <a:buChar char="•"/>
              <a:defRPr/>
            </a:pPr>
            <a:r>
              <a:rPr lang="en-US" dirty="0">
                <a:solidFill>
                  <a:prstClr val="black"/>
                </a:solidFill>
              </a:rPr>
              <a:t>shorter words</a:t>
            </a:r>
          </a:p>
          <a:p>
            <a:pPr marL="742950" lvl="1" indent="-285750">
              <a:buFont typeface="Arial" panose="020B0604020202020204" pitchFamily="34" charset="0"/>
              <a:buChar char="•"/>
              <a:defRPr/>
            </a:pPr>
            <a:r>
              <a:rPr lang="en-US" dirty="0">
                <a:solidFill>
                  <a:prstClr val="black"/>
                </a:solidFill>
              </a:rPr>
              <a:t>informal words (informal, assent)</a:t>
            </a:r>
          </a:p>
          <a:p>
            <a:pPr marL="742950" lvl="1" indent="-285750">
              <a:buFont typeface="Arial" panose="020B0604020202020204" pitchFamily="34" charset="0"/>
              <a:buChar char="•"/>
              <a:defRPr/>
            </a:pPr>
            <a:r>
              <a:rPr lang="en-US" dirty="0">
                <a:solidFill>
                  <a:prstClr val="black"/>
                </a:solidFill>
              </a:rPr>
              <a:t>general verbs</a:t>
            </a:r>
          </a:p>
          <a:p>
            <a:pPr marL="742950" lvl="1" indent="-285750">
              <a:buFont typeface="Arial" panose="020B0604020202020204" pitchFamily="34" charset="0"/>
              <a:buChar char="•"/>
              <a:defRPr/>
            </a:pPr>
            <a:r>
              <a:rPr lang="en-US" dirty="0">
                <a:solidFill>
                  <a:prstClr val="black"/>
                </a:solidFill>
              </a:rPr>
              <a:t>general adj</a:t>
            </a:r>
          </a:p>
          <a:p>
            <a:pPr marL="742950" lvl="1" indent="-285750">
              <a:buFont typeface="Arial" panose="020B0604020202020204" pitchFamily="34" charset="0"/>
              <a:buChar char="•"/>
              <a:defRPr/>
            </a:pPr>
            <a:endParaRPr lang="en-US" dirty="0">
              <a:solidFill>
                <a:prstClr val="black"/>
              </a:solidFill>
            </a:endParaRPr>
          </a:p>
        </p:txBody>
      </p:sp>
      <p:sp>
        <p:nvSpPr>
          <p:cNvPr id="14" name="Rechteck 13">
            <a:extLst>
              <a:ext uri="{FF2B5EF4-FFF2-40B4-BE49-F238E27FC236}">
                <a16:creationId xmlns:a16="http://schemas.microsoft.com/office/drawing/2014/main" id="{6E3515B0-634D-B144-A7EC-2C9F0F4B5DEE}"/>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5" name="Rechteck 14">
            <a:extLst>
              <a:ext uri="{FF2B5EF4-FFF2-40B4-BE49-F238E27FC236}">
                <a16:creationId xmlns:a16="http://schemas.microsoft.com/office/drawing/2014/main" id="{817E65F7-C90E-C04F-ACAE-431F2CD55CAF}"/>
              </a:ext>
            </a:extLst>
          </p:cNvPr>
          <p:cNvSpPr/>
          <p:nvPr/>
        </p:nvSpPr>
        <p:spPr>
          <a:xfrm>
            <a:off x="3111062" y="564808"/>
            <a:ext cx="6239180" cy="830997"/>
          </a:xfrm>
          <a:prstGeom prst="rect">
            <a:avLst/>
          </a:prstGeom>
        </p:spPr>
        <p:txBody>
          <a:bodyPr wrap="square">
            <a:spAutoFit/>
          </a:bodyPr>
          <a:lstStyle/>
          <a:p>
            <a:r>
              <a:rPr lang="en-US" sz="2400" dirty="0"/>
              <a:t>Cautious support for Kafka’s “jargon-poetics” (educated in </a:t>
            </a:r>
            <a:r>
              <a:rPr lang="en-US" sz="2400" dirty="0" err="1"/>
              <a:t>Löwy</a:t>
            </a:r>
            <a:r>
              <a:rPr lang="en-US" sz="2400" dirty="0"/>
              <a:t> and Flaubert)</a:t>
            </a:r>
          </a:p>
        </p:txBody>
      </p:sp>
    </p:spTree>
    <p:extLst>
      <p:ext uri="{BB962C8B-B14F-4D97-AF65-F5344CB8AC3E}">
        <p14:creationId xmlns:p14="http://schemas.microsoft.com/office/powerpoint/2010/main" val="268752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A70D-3290-9F4D-A499-F4D6ED0F7B4C}"/>
              </a:ext>
            </a:extLst>
          </p:cNvPr>
          <p:cNvSpPr>
            <a:spLocks noGrp="1"/>
          </p:cNvSpPr>
          <p:nvPr>
            <p:ph type="title"/>
          </p:nvPr>
        </p:nvSpPr>
        <p:spPr>
          <a:xfrm>
            <a:off x="3040380" y="365125"/>
            <a:ext cx="4074795" cy="1325563"/>
          </a:xfrm>
        </p:spPr>
        <p:txBody>
          <a:bodyPr/>
          <a:lstStyle/>
          <a:p>
            <a:r>
              <a:rPr lang="en-US" dirty="0"/>
              <a:t>(c) Literariness</a:t>
            </a:r>
          </a:p>
        </p:txBody>
      </p:sp>
      <p:sp>
        <p:nvSpPr>
          <p:cNvPr id="3" name="Content Placeholder 2">
            <a:extLst>
              <a:ext uri="{FF2B5EF4-FFF2-40B4-BE49-F238E27FC236}">
                <a16:creationId xmlns:a16="http://schemas.microsoft.com/office/drawing/2014/main" id="{E6776963-2682-884C-9542-4D24D37A7B75}"/>
              </a:ext>
            </a:extLst>
          </p:cNvPr>
          <p:cNvSpPr>
            <a:spLocks noGrp="1"/>
          </p:cNvSpPr>
          <p:nvPr>
            <p:ph idx="1"/>
          </p:nvPr>
        </p:nvSpPr>
        <p:spPr>
          <a:xfrm>
            <a:off x="838200" y="1825625"/>
            <a:ext cx="8439912" cy="4351338"/>
          </a:xfrm>
        </p:spPr>
        <p:txBody>
          <a:bodyPr>
            <a:normAutofit/>
          </a:bodyPr>
          <a:lstStyle/>
          <a:p>
            <a:r>
              <a:rPr lang="en-US" dirty="0"/>
              <a:t>Kafka’s Style</a:t>
            </a:r>
          </a:p>
          <a:p>
            <a:pPr lvl="1"/>
            <a:r>
              <a:rPr lang="en-US" dirty="0"/>
              <a:t>Syntactic complexity </a:t>
            </a:r>
          </a:p>
          <a:p>
            <a:pPr lvl="1"/>
            <a:r>
              <a:rPr lang="en-US" dirty="0"/>
              <a:t>Plain vocabulary</a:t>
            </a:r>
          </a:p>
          <a:p>
            <a:pPr lvl="1"/>
            <a:r>
              <a:rPr lang="en-US" dirty="0"/>
              <a:t>Third-person perspectivation: impenetrably paradoxical  between internal &amp; external; unreliable</a:t>
            </a:r>
          </a:p>
          <a:p>
            <a:pPr lvl="1"/>
            <a:r>
              <a:rPr lang="en-US" dirty="0"/>
              <a:t>incl. modal particles (Herrmann, 2015)</a:t>
            </a:r>
          </a:p>
        </p:txBody>
      </p:sp>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Tree>
    <p:extLst>
      <p:ext uri="{BB962C8B-B14F-4D97-AF65-F5344CB8AC3E}">
        <p14:creationId xmlns:p14="http://schemas.microsoft.com/office/powerpoint/2010/main" val="357062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452D90B-A4B4-F34B-BA73-6A9E105A8934}"/>
              </a:ext>
            </a:extLst>
          </p:cNvPr>
          <p:cNvPicPr>
            <a:picLocks noChangeAspect="1"/>
          </p:cNvPicPr>
          <p:nvPr/>
        </p:nvPicPr>
        <p:blipFill>
          <a:blip r:embed="rId2"/>
          <a:stretch>
            <a:fillRect/>
          </a:stretch>
        </p:blipFill>
        <p:spPr>
          <a:xfrm>
            <a:off x="3086100" y="1537815"/>
            <a:ext cx="7815263" cy="5069360"/>
          </a:xfrm>
          <a:prstGeom prst="rect">
            <a:avLst/>
          </a:prstGeom>
        </p:spPr>
      </p:pic>
      <p:sp>
        <p:nvSpPr>
          <p:cNvPr id="6" name="Titel 1">
            <a:extLst>
              <a:ext uri="{FF2B5EF4-FFF2-40B4-BE49-F238E27FC236}">
                <a16:creationId xmlns:a16="http://schemas.microsoft.com/office/drawing/2014/main" id="{58284A96-77E7-ED4B-B826-8B795A02708F}"/>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7" name="Rechteck 6">
            <a:extLst>
              <a:ext uri="{FF2B5EF4-FFF2-40B4-BE49-F238E27FC236}">
                <a16:creationId xmlns:a16="http://schemas.microsoft.com/office/drawing/2014/main" id="{4CFE8A6E-7BB0-A948-9BF4-5B95A9D371B2}"/>
              </a:ext>
            </a:extLst>
          </p:cNvPr>
          <p:cNvSpPr/>
          <p:nvPr/>
        </p:nvSpPr>
        <p:spPr>
          <a:xfrm>
            <a:off x="9836410" y="3532784"/>
            <a:ext cx="875561" cy="369332"/>
          </a:xfrm>
          <a:prstGeom prst="rect">
            <a:avLst/>
          </a:prstGeom>
        </p:spPr>
        <p:txBody>
          <a:bodyPr wrap="none">
            <a:spAutoFit/>
          </a:bodyPr>
          <a:lstStyle/>
          <a:p>
            <a:r>
              <a:rPr lang="de-DE" dirty="0" err="1"/>
              <a:t>GMean</a:t>
            </a:r>
            <a:endParaRPr lang="de-DE" dirty="0"/>
          </a:p>
        </p:txBody>
      </p:sp>
      <p:sp>
        <p:nvSpPr>
          <p:cNvPr id="8" name="Rechteck 7">
            <a:extLst>
              <a:ext uri="{FF2B5EF4-FFF2-40B4-BE49-F238E27FC236}">
                <a16:creationId xmlns:a16="http://schemas.microsoft.com/office/drawing/2014/main" id="{7DB92022-2E49-814C-8879-411B2575150B}"/>
              </a:ext>
            </a:extLst>
          </p:cNvPr>
          <p:cNvSpPr/>
          <p:nvPr/>
        </p:nvSpPr>
        <p:spPr>
          <a:xfrm>
            <a:off x="9836410" y="3703163"/>
            <a:ext cx="835485" cy="369332"/>
          </a:xfrm>
          <a:prstGeom prst="rect">
            <a:avLst/>
          </a:prstGeom>
        </p:spPr>
        <p:txBody>
          <a:bodyPr wrap="none">
            <a:spAutoFit/>
          </a:bodyPr>
          <a:lstStyle/>
          <a:p>
            <a:r>
              <a:rPr lang="de-DE" dirty="0" err="1"/>
              <a:t>FMean</a:t>
            </a:r>
            <a:endParaRPr lang="de-DE" dirty="0"/>
          </a:p>
        </p:txBody>
      </p:sp>
      <p:sp>
        <p:nvSpPr>
          <p:cNvPr id="10" name="Inhaltsplatzhalter 2">
            <a:extLst>
              <a:ext uri="{FF2B5EF4-FFF2-40B4-BE49-F238E27FC236}">
                <a16:creationId xmlns:a16="http://schemas.microsoft.com/office/drawing/2014/main" id="{89E6AE4A-0282-EE4E-86E3-BB1DAA9F1AD3}"/>
              </a:ext>
            </a:extLst>
          </p:cNvPr>
          <p:cNvSpPr>
            <a:spLocks noGrp="1"/>
          </p:cNvSpPr>
          <p:nvPr>
            <p:ph idx="1"/>
          </p:nvPr>
        </p:nvSpPr>
        <p:spPr>
          <a:xfrm>
            <a:off x="838200" y="1825625"/>
            <a:ext cx="2433638" cy="4351338"/>
          </a:xfrm>
        </p:spPr>
        <p:txBody>
          <a:bodyPr/>
          <a:lstStyle/>
          <a:p>
            <a:pPr marL="0" indent="0">
              <a:buNone/>
            </a:pPr>
            <a:r>
              <a:rPr lang="de-DE" dirty="0"/>
              <a:t>K </a:t>
            </a:r>
            <a:r>
              <a:rPr lang="de-DE" dirty="0" err="1"/>
              <a:t>is</a:t>
            </a:r>
            <a:r>
              <a:rPr lang="de-DE" dirty="0"/>
              <a:t> in </a:t>
            </a:r>
            <a:r>
              <a:rPr lang="de-DE" dirty="0" err="1"/>
              <a:t>between</a:t>
            </a:r>
            <a:r>
              <a:rPr lang="de-DE" dirty="0"/>
              <a:t> Goethe </a:t>
            </a:r>
            <a:r>
              <a:rPr lang="de-DE" dirty="0" err="1"/>
              <a:t>and</a:t>
            </a:r>
            <a:r>
              <a:rPr lang="de-DE" dirty="0"/>
              <a:t> Flaubert</a:t>
            </a:r>
          </a:p>
          <a:p>
            <a:r>
              <a:rPr lang="de-DE" dirty="0" err="1"/>
              <a:t>Perception</a:t>
            </a:r>
            <a:r>
              <a:rPr lang="de-DE" dirty="0"/>
              <a:t> </a:t>
            </a:r>
            <a:r>
              <a:rPr lang="de-DE" dirty="0">
                <a:sym typeface="Wingdings" pitchFamily="2" charset="2"/>
              </a:rPr>
              <a:t></a:t>
            </a:r>
            <a:r>
              <a:rPr lang="de-DE" dirty="0"/>
              <a:t> Goethe</a:t>
            </a:r>
          </a:p>
          <a:p>
            <a:r>
              <a:rPr lang="de-DE" dirty="0" err="1"/>
              <a:t>Spatial</a:t>
            </a:r>
            <a:r>
              <a:rPr lang="de-DE" dirty="0"/>
              <a:t> </a:t>
            </a:r>
            <a:r>
              <a:rPr lang="de-DE" dirty="0" err="1"/>
              <a:t>ref</a:t>
            </a:r>
            <a:r>
              <a:rPr lang="de-DE" dirty="0"/>
              <a:t> </a:t>
            </a:r>
            <a:r>
              <a:rPr lang="de-DE" dirty="0">
                <a:sym typeface="Wingdings" pitchFamily="2" charset="2"/>
              </a:rPr>
              <a:t></a:t>
            </a:r>
            <a:r>
              <a:rPr lang="de-DE" dirty="0"/>
              <a:t> Flaubert</a:t>
            </a:r>
          </a:p>
          <a:p>
            <a:endParaRPr lang="de-DE" dirty="0"/>
          </a:p>
        </p:txBody>
      </p:sp>
    </p:spTree>
    <p:extLst>
      <p:ext uri="{BB962C8B-B14F-4D97-AF65-F5344CB8AC3E}">
        <p14:creationId xmlns:p14="http://schemas.microsoft.com/office/powerpoint/2010/main" val="4271329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9B0E8-3B2E-4240-B8E2-4D45AF44545F}"/>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EEA7A374-9F21-B747-8ED2-263F93EE6E40}"/>
              </a:ext>
            </a:extLst>
          </p:cNvPr>
          <p:cNvSpPr>
            <a:spLocks noGrp="1"/>
          </p:cNvSpPr>
          <p:nvPr>
            <p:ph idx="1"/>
          </p:nvPr>
        </p:nvSpPr>
        <p:spPr/>
        <p:txBody>
          <a:bodyPr/>
          <a:lstStyle/>
          <a:p>
            <a:endParaRPr lang="en-US"/>
          </a:p>
        </p:txBody>
      </p:sp>
      <p:pic>
        <p:nvPicPr>
          <p:cNvPr id="2050" name="Picture 2" descr="Franz Kafka | Vitalis">
            <a:extLst>
              <a:ext uri="{FF2B5EF4-FFF2-40B4-BE49-F238E27FC236}">
                <a16:creationId xmlns:a16="http://schemas.microsoft.com/office/drawing/2014/main" id="{231C3B5F-7B36-AE4B-AE6B-30F635B67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888" y="0"/>
            <a:ext cx="4594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78DC124A-73DE-234D-8E66-D07C660DEB83}"/>
              </a:ext>
            </a:extLst>
          </p:cNvPr>
          <p:cNvSpPr/>
          <p:nvPr/>
        </p:nvSpPr>
        <p:spPr>
          <a:xfrm>
            <a:off x="7520609" y="6581001"/>
            <a:ext cx="6096000" cy="276999"/>
          </a:xfrm>
          <a:prstGeom prst="rect">
            <a:avLst/>
          </a:prstGeom>
        </p:spPr>
        <p:txBody>
          <a:bodyPr>
            <a:spAutoFit/>
          </a:bodyPr>
          <a:lstStyle/>
          <a:p>
            <a:r>
              <a:rPr lang="en-US" sz="1200" dirty="0"/>
              <a:t>https://</a:t>
            </a:r>
            <a:r>
              <a:rPr lang="en-US" sz="1200" dirty="0" err="1"/>
              <a:t>www.vitalis-verlag.com</a:t>
            </a:r>
            <a:r>
              <a:rPr lang="en-US" sz="1200" dirty="0"/>
              <a:t>/</a:t>
            </a:r>
            <a:r>
              <a:rPr lang="en-US" sz="1200" dirty="0" err="1"/>
              <a:t>fileadmin</a:t>
            </a:r>
            <a:r>
              <a:rPr lang="en-US" sz="1200" dirty="0"/>
              <a:t>/</a:t>
            </a:r>
            <a:r>
              <a:rPr lang="en-US" sz="1200" dirty="0" err="1"/>
              <a:t>user_upload</a:t>
            </a:r>
            <a:r>
              <a:rPr lang="en-US" sz="1200" dirty="0"/>
              <a:t>/</a:t>
            </a:r>
            <a:r>
              <a:rPr lang="en-US" sz="1200" dirty="0" err="1"/>
              <a:t>Kafka_Franz.jpg</a:t>
            </a:r>
            <a:endParaRPr lang="en-US" sz="1200" dirty="0"/>
          </a:p>
        </p:txBody>
      </p:sp>
    </p:spTree>
    <p:extLst>
      <p:ext uri="{BB962C8B-B14F-4D97-AF65-F5344CB8AC3E}">
        <p14:creationId xmlns:p14="http://schemas.microsoft.com/office/powerpoint/2010/main" val="276424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5F528D-4069-EB47-8A40-04EFD4C5F665}"/>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3" name="Inhaltsplatzhalter 2">
            <a:extLst>
              <a:ext uri="{FF2B5EF4-FFF2-40B4-BE49-F238E27FC236}">
                <a16:creationId xmlns:a16="http://schemas.microsoft.com/office/drawing/2014/main" id="{3CB0470B-DACC-E14A-9AEA-16CAA8431FCB}"/>
              </a:ext>
            </a:extLst>
          </p:cNvPr>
          <p:cNvSpPr>
            <a:spLocks noGrp="1"/>
          </p:cNvSpPr>
          <p:nvPr>
            <p:ph idx="1"/>
          </p:nvPr>
        </p:nvSpPr>
        <p:spPr>
          <a:xfrm>
            <a:off x="838200" y="1825625"/>
            <a:ext cx="2994570" cy="4351338"/>
          </a:xfrm>
        </p:spPr>
        <p:txBody>
          <a:bodyPr/>
          <a:lstStyle/>
          <a:p>
            <a:pPr marL="0" indent="0">
              <a:buNone/>
            </a:pPr>
            <a:r>
              <a:rPr lang="de-DE" dirty="0"/>
              <a:t>K </a:t>
            </a:r>
            <a:r>
              <a:rPr lang="de-DE" dirty="0" err="1"/>
              <a:t>very</a:t>
            </a:r>
            <a:r>
              <a:rPr lang="de-DE" dirty="0"/>
              <a:t> </a:t>
            </a:r>
            <a:r>
              <a:rPr lang="de-DE" dirty="0" err="1"/>
              <a:t>specific</a:t>
            </a:r>
            <a:r>
              <a:rPr lang="de-DE" dirty="0"/>
              <a:t>!</a:t>
            </a:r>
          </a:p>
          <a:p>
            <a:r>
              <a:rPr lang="de-DE" dirty="0" err="1"/>
              <a:t>Stronger</a:t>
            </a:r>
            <a:r>
              <a:rPr lang="de-DE" dirty="0"/>
              <a:t> </a:t>
            </a:r>
            <a:r>
              <a:rPr lang="de-DE" dirty="0" err="1"/>
              <a:t>difference</a:t>
            </a:r>
            <a:r>
              <a:rPr lang="de-DE" dirty="0"/>
              <a:t> </a:t>
            </a:r>
            <a:r>
              <a:rPr lang="de-DE" dirty="0" err="1"/>
              <a:t>to</a:t>
            </a:r>
            <a:r>
              <a:rPr lang="de-DE" dirty="0"/>
              <a:t> Flaubert</a:t>
            </a:r>
          </a:p>
          <a:p>
            <a:endParaRPr lang="de-DE" dirty="0"/>
          </a:p>
        </p:txBody>
      </p:sp>
      <p:pic>
        <p:nvPicPr>
          <p:cNvPr id="4" name="Grafik 3">
            <a:extLst>
              <a:ext uri="{FF2B5EF4-FFF2-40B4-BE49-F238E27FC236}">
                <a16:creationId xmlns:a16="http://schemas.microsoft.com/office/drawing/2014/main" id="{FBDEAC64-4CB2-B444-9E09-C83DB582FA25}"/>
              </a:ext>
            </a:extLst>
          </p:cNvPr>
          <p:cNvPicPr>
            <a:picLocks noChangeAspect="1"/>
          </p:cNvPicPr>
          <p:nvPr/>
        </p:nvPicPr>
        <p:blipFill>
          <a:blip r:embed="rId3"/>
          <a:stretch>
            <a:fillRect/>
          </a:stretch>
        </p:blipFill>
        <p:spPr>
          <a:xfrm>
            <a:off x="3832770" y="1871662"/>
            <a:ext cx="6960097" cy="4986338"/>
          </a:xfrm>
          <a:prstGeom prst="rect">
            <a:avLst/>
          </a:prstGeom>
        </p:spPr>
      </p:pic>
      <p:sp>
        <p:nvSpPr>
          <p:cNvPr id="5" name="Rechteck 4">
            <a:extLst>
              <a:ext uri="{FF2B5EF4-FFF2-40B4-BE49-F238E27FC236}">
                <a16:creationId xmlns:a16="http://schemas.microsoft.com/office/drawing/2014/main" id="{0E7097AA-0CD3-0941-BF31-FD1F005E7D6F}"/>
              </a:ext>
            </a:extLst>
          </p:cNvPr>
          <p:cNvSpPr/>
          <p:nvPr/>
        </p:nvSpPr>
        <p:spPr>
          <a:xfrm>
            <a:off x="9553060" y="2858571"/>
            <a:ext cx="875561" cy="369332"/>
          </a:xfrm>
          <a:prstGeom prst="rect">
            <a:avLst/>
          </a:prstGeom>
        </p:spPr>
        <p:txBody>
          <a:bodyPr wrap="none">
            <a:spAutoFit/>
          </a:bodyPr>
          <a:lstStyle/>
          <a:p>
            <a:r>
              <a:rPr lang="de-DE" dirty="0" err="1"/>
              <a:t>GMean</a:t>
            </a:r>
            <a:endParaRPr lang="de-DE" dirty="0"/>
          </a:p>
        </p:txBody>
      </p:sp>
      <p:sp>
        <p:nvSpPr>
          <p:cNvPr id="6" name="Rechteck 5">
            <a:extLst>
              <a:ext uri="{FF2B5EF4-FFF2-40B4-BE49-F238E27FC236}">
                <a16:creationId xmlns:a16="http://schemas.microsoft.com/office/drawing/2014/main" id="{BE932E44-6BB5-F249-B1EC-FCE4607FEA85}"/>
              </a:ext>
            </a:extLst>
          </p:cNvPr>
          <p:cNvSpPr/>
          <p:nvPr/>
        </p:nvSpPr>
        <p:spPr>
          <a:xfrm>
            <a:off x="9573097" y="3089274"/>
            <a:ext cx="835485" cy="369332"/>
          </a:xfrm>
          <a:prstGeom prst="rect">
            <a:avLst/>
          </a:prstGeom>
        </p:spPr>
        <p:txBody>
          <a:bodyPr wrap="none">
            <a:spAutoFit/>
          </a:bodyPr>
          <a:lstStyle/>
          <a:p>
            <a:r>
              <a:rPr lang="de-DE" dirty="0" err="1"/>
              <a:t>FMean</a:t>
            </a:r>
            <a:endParaRPr lang="de-DE" dirty="0"/>
          </a:p>
        </p:txBody>
      </p:sp>
    </p:spTree>
    <p:extLst>
      <p:ext uri="{BB962C8B-B14F-4D97-AF65-F5344CB8AC3E}">
        <p14:creationId xmlns:p14="http://schemas.microsoft.com/office/powerpoint/2010/main" val="1721877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20CF3D4-1DCC-8046-874C-F77EECE89860}"/>
              </a:ext>
            </a:extLst>
          </p:cNvPr>
          <p:cNvSpPr>
            <a:spLocks noGrp="1"/>
          </p:cNvSpPr>
          <p:nvPr>
            <p:ph type="title"/>
          </p:nvPr>
        </p:nvSpPr>
        <p:spPr/>
        <p:txBody>
          <a:bodyPr/>
          <a:lstStyle/>
          <a:p>
            <a:endParaRPr lang="en-US"/>
          </a:p>
        </p:txBody>
      </p:sp>
      <p:pic>
        <p:nvPicPr>
          <p:cNvPr id="10244" name="Picture 4">
            <a:extLst>
              <a:ext uri="{FF2B5EF4-FFF2-40B4-BE49-F238E27FC236}">
                <a16:creationId xmlns:a16="http://schemas.microsoft.com/office/drawing/2014/main" id="{515B92F3-89FE-2541-ABFA-68147F628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1BCE0F11-E8F6-C047-B934-67691A076EC2}"/>
              </a:ext>
            </a:extLst>
          </p:cNvPr>
          <p:cNvPicPr>
            <a:picLocks noChangeAspect="1"/>
          </p:cNvPicPr>
          <p:nvPr/>
        </p:nvPicPr>
        <p:blipFill rotWithShape="1">
          <a:blip r:embed="rId4"/>
          <a:srcRect l="2950" b="22924"/>
          <a:stretch/>
        </p:blipFill>
        <p:spPr>
          <a:xfrm>
            <a:off x="6885709" y="5953505"/>
            <a:ext cx="5526232" cy="830009"/>
          </a:xfrm>
          <a:prstGeom prst="rect">
            <a:avLst/>
          </a:prstGeom>
        </p:spPr>
      </p:pic>
      <p:sp>
        <p:nvSpPr>
          <p:cNvPr id="7" name="Rechteck 6">
            <a:extLst>
              <a:ext uri="{FF2B5EF4-FFF2-40B4-BE49-F238E27FC236}">
                <a16:creationId xmlns:a16="http://schemas.microsoft.com/office/drawing/2014/main" id="{63A001FE-9701-A444-A4B4-6CA0E3C5E409}"/>
              </a:ext>
            </a:extLst>
          </p:cNvPr>
          <p:cNvSpPr/>
          <p:nvPr/>
        </p:nvSpPr>
        <p:spPr>
          <a:xfrm>
            <a:off x="3244323" y="283705"/>
            <a:ext cx="1334020" cy="1015663"/>
          </a:xfrm>
          <a:prstGeom prst="rect">
            <a:avLst/>
          </a:prstGeom>
        </p:spPr>
        <p:txBody>
          <a:bodyPr wrap="none">
            <a:spAutoFit/>
          </a:bodyPr>
          <a:lstStyle/>
          <a:p>
            <a:r>
              <a:rPr lang="en-US" sz="6000" dirty="0"/>
              <a:t>***</a:t>
            </a:r>
          </a:p>
        </p:txBody>
      </p:sp>
      <p:sp>
        <p:nvSpPr>
          <p:cNvPr id="8" name="Rechteck 7">
            <a:extLst>
              <a:ext uri="{FF2B5EF4-FFF2-40B4-BE49-F238E27FC236}">
                <a16:creationId xmlns:a16="http://schemas.microsoft.com/office/drawing/2014/main" id="{6DAC2FCF-9932-2F4A-9845-00F60CD9F87B}"/>
              </a:ext>
            </a:extLst>
          </p:cNvPr>
          <p:cNvSpPr/>
          <p:nvPr/>
        </p:nvSpPr>
        <p:spPr>
          <a:xfrm>
            <a:off x="6527266" y="128925"/>
            <a:ext cx="1133644" cy="892552"/>
          </a:xfrm>
          <a:prstGeom prst="rect">
            <a:avLst/>
          </a:prstGeom>
        </p:spPr>
        <p:txBody>
          <a:bodyPr wrap="none">
            <a:spAutoFit/>
          </a:bodyPr>
          <a:lstStyle/>
          <a:p>
            <a:r>
              <a:rPr lang="en-US" sz="5200" dirty="0" err="1"/>
              <a:t>n.s</a:t>
            </a:r>
            <a:r>
              <a:rPr lang="en-US" sz="5200" dirty="0"/>
              <a:t>.</a:t>
            </a:r>
          </a:p>
        </p:txBody>
      </p:sp>
      <p:sp>
        <p:nvSpPr>
          <p:cNvPr id="9" name="Rechteck 8">
            <a:extLst>
              <a:ext uri="{FF2B5EF4-FFF2-40B4-BE49-F238E27FC236}">
                <a16:creationId xmlns:a16="http://schemas.microsoft.com/office/drawing/2014/main" id="{E2598B4C-CED3-5F47-B976-183A0FFD1BE0}"/>
              </a:ext>
            </a:extLst>
          </p:cNvPr>
          <p:cNvSpPr/>
          <p:nvPr/>
        </p:nvSpPr>
        <p:spPr>
          <a:xfrm>
            <a:off x="10170595" y="140261"/>
            <a:ext cx="1133644" cy="892552"/>
          </a:xfrm>
          <a:prstGeom prst="rect">
            <a:avLst/>
          </a:prstGeom>
        </p:spPr>
        <p:txBody>
          <a:bodyPr wrap="none">
            <a:spAutoFit/>
          </a:bodyPr>
          <a:lstStyle/>
          <a:p>
            <a:r>
              <a:rPr lang="en-US" sz="5200" dirty="0" err="1"/>
              <a:t>n.s</a:t>
            </a:r>
            <a:r>
              <a:rPr lang="en-US" sz="5200" dirty="0"/>
              <a:t>.</a:t>
            </a:r>
          </a:p>
        </p:txBody>
      </p:sp>
      <p:sp>
        <p:nvSpPr>
          <p:cNvPr id="12" name="Rechteck 11">
            <a:extLst>
              <a:ext uri="{FF2B5EF4-FFF2-40B4-BE49-F238E27FC236}">
                <a16:creationId xmlns:a16="http://schemas.microsoft.com/office/drawing/2014/main" id="{C2C3E6C0-9D7E-5D49-956F-D7AE7899492C}"/>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087602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62A92-6A57-8649-8FEB-809E41983217}"/>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DFF1825-34BB-4D4D-9EE9-1DD230500909}"/>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CAC04C73-4E53-D648-B40F-8D7F74F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8411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6E7F24C-8F8C-FB49-BBC4-773C6E76B9EF}"/>
              </a:ext>
            </a:extLst>
          </p:cNvPr>
          <p:cNvPicPr>
            <a:picLocks noChangeAspect="1"/>
          </p:cNvPicPr>
          <p:nvPr/>
        </p:nvPicPr>
        <p:blipFill rotWithShape="1">
          <a:blip r:embed="rId4"/>
          <a:srcRect l="2950" b="22924"/>
          <a:stretch/>
        </p:blipFill>
        <p:spPr>
          <a:xfrm>
            <a:off x="4405745" y="5353050"/>
            <a:ext cx="7682345" cy="1360632"/>
          </a:xfrm>
          <a:prstGeom prst="rect">
            <a:avLst/>
          </a:prstGeom>
        </p:spPr>
      </p:pic>
      <p:sp>
        <p:nvSpPr>
          <p:cNvPr id="8" name="Rechteck 7">
            <a:extLst>
              <a:ext uri="{FF2B5EF4-FFF2-40B4-BE49-F238E27FC236}">
                <a16:creationId xmlns:a16="http://schemas.microsoft.com/office/drawing/2014/main" id="{99891CB8-B500-6B43-B1A3-7E54A10B78D0}"/>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396231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5C4441-E5D6-CF42-8649-D4DFCDDD8572}"/>
              </a:ext>
            </a:extLst>
          </p:cNvPr>
          <p:cNvSpPr>
            <a:spLocks noGrp="1"/>
          </p:cNvSpPr>
          <p:nvPr>
            <p:ph type="title"/>
          </p:nvPr>
        </p:nvSpPr>
        <p:spPr/>
        <p:txBody>
          <a:bodyPr/>
          <a:lstStyle/>
          <a:p>
            <a:endParaRPr lang="en-US" dirty="0"/>
          </a:p>
        </p:txBody>
      </p:sp>
      <p:sp>
        <p:nvSpPr>
          <p:cNvPr id="5" name="Inhaltsplatzhalter 4">
            <a:extLst>
              <a:ext uri="{FF2B5EF4-FFF2-40B4-BE49-F238E27FC236}">
                <a16:creationId xmlns:a16="http://schemas.microsoft.com/office/drawing/2014/main" id="{08E211EB-8945-FC46-ABF0-78B3142440D8}"/>
              </a:ext>
            </a:extLst>
          </p:cNvPr>
          <p:cNvSpPr>
            <a:spLocks noGrp="1"/>
          </p:cNvSpPr>
          <p:nvPr>
            <p:ph idx="1"/>
          </p:nvPr>
        </p:nvSpPr>
        <p:spPr/>
        <p:txBody>
          <a:bodyPr/>
          <a:lstStyle/>
          <a:p>
            <a:pPr marL="0" indent="0">
              <a:buNone/>
            </a:pPr>
            <a:r>
              <a:rPr lang="de-CH" dirty="0"/>
              <a:t>«The </a:t>
            </a:r>
            <a:r>
              <a:rPr lang="de-CH" dirty="0" err="1"/>
              <a:t>two</a:t>
            </a:r>
            <a:r>
              <a:rPr lang="de-CH" dirty="0"/>
              <a:t> </a:t>
            </a:r>
            <a:r>
              <a:rPr lang="de-CH" dirty="0" err="1"/>
              <a:t>algorithms</a:t>
            </a:r>
            <a:r>
              <a:rPr lang="de-CH" dirty="0"/>
              <a:t> </a:t>
            </a:r>
            <a:r>
              <a:rPr lang="de-CH" dirty="0" err="1"/>
              <a:t>combined</a:t>
            </a:r>
            <a:r>
              <a:rPr lang="de-CH" dirty="0"/>
              <a:t>, </a:t>
            </a:r>
            <a:r>
              <a:rPr lang="de-CH" dirty="0" err="1"/>
              <a:t>one</a:t>
            </a:r>
            <a:r>
              <a:rPr lang="de-CH" dirty="0"/>
              <a:t> </a:t>
            </a:r>
            <a:r>
              <a:rPr lang="de-CH" dirty="0" err="1"/>
              <a:t>is</a:t>
            </a:r>
            <a:r>
              <a:rPr lang="de-CH" dirty="0"/>
              <a:t> </a:t>
            </a:r>
            <a:r>
              <a:rPr lang="de-CH" dirty="0" err="1"/>
              <a:t>presented</a:t>
            </a:r>
            <a:r>
              <a:rPr lang="de-CH" dirty="0"/>
              <a:t> </a:t>
            </a:r>
            <a:r>
              <a:rPr lang="de-CH" dirty="0" err="1"/>
              <a:t>with</a:t>
            </a:r>
            <a:r>
              <a:rPr lang="de-CH" dirty="0"/>
              <a:t> a robust </a:t>
            </a:r>
            <a:r>
              <a:rPr lang="de-CH" dirty="0" err="1"/>
              <a:t>picture</a:t>
            </a:r>
            <a:r>
              <a:rPr lang="de-CH" dirty="0"/>
              <a:t> </a:t>
            </a:r>
            <a:r>
              <a:rPr lang="de-CH" dirty="0" err="1"/>
              <a:t>of</a:t>
            </a:r>
            <a:r>
              <a:rPr lang="de-CH" dirty="0"/>
              <a:t> </a:t>
            </a:r>
            <a:r>
              <a:rPr lang="de-CH" dirty="0" err="1"/>
              <a:t>actual</a:t>
            </a:r>
            <a:r>
              <a:rPr lang="de-CH" dirty="0"/>
              <a:t> (strong) </a:t>
            </a:r>
            <a:r>
              <a:rPr lang="de-CH" dirty="0" err="1"/>
              <a:t>clusterings</a:t>
            </a:r>
            <a:r>
              <a:rPr lang="de-CH" dirty="0"/>
              <a:t>, </a:t>
            </a:r>
            <a:r>
              <a:rPr lang="de-CH" dirty="0" err="1"/>
              <a:t>emerging</a:t>
            </a:r>
            <a:r>
              <a:rPr lang="de-CH" dirty="0"/>
              <a:t> </a:t>
            </a:r>
            <a:r>
              <a:rPr lang="de-CH" dirty="0" err="1"/>
              <a:t>from</a:t>
            </a:r>
            <a:r>
              <a:rPr lang="de-CH" dirty="0"/>
              <a:t> an </a:t>
            </a:r>
            <a:r>
              <a:rPr lang="de-CH" dirty="0" err="1"/>
              <a:t>ethereal</a:t>
            </a:r>
            <a:r>
              <a:rPr lang="de-CH" dirty="0"/>
              <a:t> web </a:t>
            </a:r>
            <a:r>
              <a:rPr lang="de-CH" dirty="0" err="1"/>
              <a:t>of</a:t>
            </a:r>
            <a:r>
              <a:rPr lang="de-CH" dirty="0"/>
              <a:t> </a:t>
            </a:r>
            <a:r>
              <a:rPr lang="de-CH" dirty="0" err="1"/>
              <a:t>weaker</a:t>
            </a:r>
            <a:r>
              <a:rPr lang="de-CH" dirty="0"/>
              <a:t> </a:t>
            </a:r>
            <a:r>
              <a:rPr lang="de-CH" dirty="0" err="1"/>
              <a:t>stylistic</a:t>
            </a:r>
            <a:r>
              <a:rPr lang="de-CH" dirty="0"/>
              <a:t> </a:t>
            </a:r>
            <a:r>
              <a:rPr lang="de-CH" dirty="0" err="1"/>
              <a:t>similarities</a:t>
            </a:r>
            <a:r>
              <a:rPr lang="de-CH" dirty="0"/>
              <a:t> in </a:t>
            </a:r>
            <a:r>
              <a:rPr lang="de-CH" dirty="0" err="1"/>
              <a:t>the</a:t>
            </a:r>
            <a:r>
              <a:rPr lang="de-CH" dirty="0"/>
              <a:t> </a:t>
            </a:r>
            <a:r>
              <a:rPr lang="de-CH" dirty="0" err="1"/>
              <a:t>background</a:t>
            </a:r>
            <a:r>
              <a:rPr lang="de-CH" dirty="0"/>
              <a:t>.» (Eder, </a:t>
            </a:r>
          </a:p>
          <a:p>
            <a:pPr marL="0" indent="0">
              <a:buNone/>
            </a:pPr>
            <a:endParaRPr lang="en-US" dirty="0"/>
          </a:p>
        </p:txBody>
      </p:sp>
      <p:pic>
        <p:nvPicPr>
          <p:cNvPr id="2" name="Grafik 1">
            <a:extLst>
              <a:ext uri="{FF2B5EF4-FFF2-40B4-BE49-F238E27FC236}">
                <a16:creationId xmlns:a16="http://schemas.microsoft.com/office/drawing/2014/main" id="{3B2587D3-56DA-AA4C-B614-3AEC4B2B843C}"/>
              </a:ext>
            </a:extLst>
          </p:cNvPr>
          <p:cNvPicPr>
            <a:picLocks noChangeAspect="1"/>
          </p:cNvPicPr>
          <p:nvPr/>
        </p:nvPicPr>
        <p:blipFill>
          <a:blip r:embed="rId3"/>
          <a:stretch>
            <a:fillRect/>
          </a:stretch>
        </p:blipFill>
        <p:spPr>
          <a:xfrm>
            <a:off x="10108727" y="2590800"/>
            <a:ext cx="3655007" cy="4904509"/>
          </a:xfrm>
          <a:prstGeom prst="rect">
            <a:avLst/>
          </a:prstGeom>
        </p:spPr>
      </p:pic>
      <p:pic>
        <p:nvPicPr>
          <p:cNvPr id="7" name="Grafik 6">
            <a:extLst>
              <a:ext uri="{FF2B5EF4-FFF2-40B4-BE49-F238E27FC236}">
                <a16:creationId xmlns:a16="http://schemas.microsoft.com/office/drawing/2014/main" id="{4A131417-EA08-744F-9833-35879EE77F9A}"/>
              </a:ext>
            </a:extLst>
          </p:cNvPr>
          <p:cNvPicPr>
            <a:picLocks noChangeAspect="1"/>
          </p:cNvPicPr>
          <p:nvPr/>
        </p:nvPicPr>
        <p:blipFill>
          <a:blip r:embed="rId4"/>
          <a:stretch>
            <a:fillRect/>
          </a:stretch>
        </p:blipFill>
        <p:spPr>
          <a:xfrm>
            <a:off x="3409950" y="4245336"/>
            <a:ext cx="5372100" cy="2590800"/>
          </a:xfrm>
          <a:prstGeom prst="rect">
            <a:avLst/>
          </a:prstGeom>
        </p:spPr>
      </p:pic>
    </p:spTree>
    <p:extLst>
      <p:ext uri="{BB962C8B-B14F-4D97-AF65-F5344CB8AC3E}">
        <p14:creationId xmlns:p14="http://schemas.microsoft.com/office/powerpoint/2010/main" val="156574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45C9664A-6029-3947-A47E-5D53CF17B7F8}"/>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1674185" y="0"/>
            <a:ext cx="9063088" cy="6846635"/>
          </a:xfrm>
          <a:prstGeom prst="rect">
            <a:avLst/>
          </a:prstGeom>
        </p:spPr>
      </p:pic>
      <p:sp>
        <p:nvSpPr>
          <p:cNvPr id="9" name="Oval 8">
            <a:extLst>
              <a:ext uri="{FF2B5EF4-FFF2-40B4-BE49-F238E27FC236}">
                <a16:creationId xmlns:a16="http://schemas.microsoft.com/office/drawing/2014/main" id="{868840FB-69AE-B34B-BECB-C390DB0A184F}"/>
              </a:ext>
            </a:extLst>
          </p:cNvPr>
          <p:cNvSpPr/>
          <p:nvPr/>
        </p:nvSpPr>
        <p:spPr>
          <a:xfrm rot="20996592">
            <a:off x="3496351" y="50269"/>
            <a:ext cx="2837051" cy="2073222"/>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92D0A6A-0D65-724D-AC75-F92EB1E0BAE5}"/>
              </a:ext>
            </a:extLst>
          </p:cNvPr>
          <p:cNvPicPr>
            <a:picLocks noChangeAspect="1"/>
          </p:cNvPicPr>
          <p:nvPr/>
        </p:nvPicPr>
        <p:blipFill rotWithShape="1">
          <a:blip r:embed="rId2">
            <a:extLst>
              <a:ext uri="{28A0092B-C50C-407E-A947-70E740481C1C}">
                <a14:useLocalDpi xmlns:a14="http://schemas.microsoft.com/office/drawing/2010/main" val="0"/>
              </a:ext>
            </a:extLst>
          </a:blip>
          <a:srcRect l="40994" t="28080" r="35852" b="46289"/>
          <a:stretch/>
        </p:blipFill>
        <p:spPr>
          <a:xfrm>
            <a:off x="3574471" y="0"/>
            <a:ext cx="6525491" cy="7223314"/>
          </a:xfrm>
          <a:prstGeom prst="rect">
            <a:avLst/>
          </a:prstGeom>
        </p:spPr>
      </p:pic>
      <p:sp>
        <p:nvSpPr>
          <p:cNvPr id="5" name="Titel 1">
            <a:extLst>
              <a:ext uri="{FF2B5EF4-FFF2-40B4-BE49-F238E27FC236}">
                <a16:creationId xmlns:a16="http://schemas.microsoft.com/office/drawing/2014/main" id="{EF34C25F-FDFB-B640-BCF1-69D9464946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Reinzoomen</a:t>
            </a:r>
            <a:endParaRPr lang="en-US" dirty="0"/>
          </a:p>
        </p:txBody>
      </p:sp>
    </p:spTree>
    <p:extLst>
      <p:ext uri="{BB962C8B-B14F-4D97-AF65-F5344CB8AC3E}">
        <p14:creationId xmlns:p14="http://schemas.microsoft.com/office/powerpoint/2010/main" val="1286446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9CC816-4468-A64F-8BB5-C3058EB118E5}"/>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4C5E6CD-D272-094B-A466-815B7A8BA5AC}"/>
              </a:ext>
            </a:extLst>
          </p:cNvPr>
          <p:cNvSpPr>
            <a:spLocks noGrp="1"/>
          </p:cNvSpPr>
          <p:nvPr>
            <p:ph idx="1"/>
          </p:nvPr>
        </p:nvSpPr>
        <p:spPr/>
        <p:txBody>
          <a:bodyPr/>
          <a:lstStyle/>
          <a:p>
            <a:r>
              <a:rPr lang="en-US" dirty="0"/>
              <a:t>Amerika hat </a:t>
            </a:r>
            <a:r>
              <a:rPr lang="en-US" dirty="0" err="1"/>
              <a:t>nur</a:t>
            </a:r>
            <a:r>
              <a:rPr lang="en-US" dirty="0"/>
              <a:t> Kafka-</a:t>
            </a:r>
            <a:r>
              <a:rPr lang="en-US" dirty="0" err="1"/>
              <a:t>Kanten</a:t>
            </a:r>
            <a:r>
              <a:rPr lang="en-US" dirty="0"/>
              <a:t>!</a:t>
            </a:r>
          </a:p>
        </p:txBody>
      </p:sp>
    </p:spTree>
    <p:extLst>
      <p:ext uri="{BB962C8B-B14F-4D97-AF65-F5344CB8AC3E}">
        <p14:creationId xmlns:p14="http://schemas.microsoft.com/office/powerpoint/2010/main" val="791959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7CB1D-0D67-2741-9B2B-E05ADCED78ED}"/>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40E81F70-1FD5-BE4A-80DE-1E8EF95F7697}"/>
              </a:ext>
            </a:extLst>
          </p:cNvPr>
          <p:cNvGraphicFramePr>
            <a:graphicFrameLocks noGrp="1"/>
          </p:cNvGraphicFramePr>
          <p:nvPr>
            <p:ph idx="1"/>
            <p:extLst>
              <p:ext uri="{D42A27DB-BD31-4B8C-83A1-F6EECF244321}">
                <p14:modId xmlns:p14="http://schemas.microsoft.com/office/powerpoint/2010/main" val="895971393"/>
              </p:ext>
            </p:extLst>
          </p:nvPr>
        </p:nvGraphicFramePr>
        <p:xfrm>
          <a:off x="838200" y="1594140"/>
          <a:ext cx="8139545" cy="4543424"/>
        </p:xfrm>
        <a:graphic>
          <a:graphicData uri="http://schemas.openxmlformats.org/drawingml/2006/table">
            <a:tbl>
              <a:tblPr firstRow="1">
                <a:tableStyleId>{17292A2E-F333-43FB-9621-5CBBE7FDCDCB}</a:tableStyleId>
              </a:tblPr>
              <a:tblGrid>
                <a:gridCol w="3095696">
                  <a:extLst>
                    <a:ext uri="{9D8B030D-6E8A-4147-A177-3AD203B41FA5}">
                      <a16:colId xmlns:a16="http://schemas.microsoft.com/office/drawing/2014/main" val="848635037"/>
                    </a:ext>
                  </a:extLst>
                </a:gridCol>
                <a:gridCol w="3924661">
                  <a:extLst>
                    <a:ext uri="{9D8B030D-6E8A-4147-A177-3AD203B41FA5}">
                      <a16:colId xmlns:a16="http://schemas.microsoft.com/office/drawing/2014/main" val="2403737760"/>
                    </a:ext>
                  </a:extLst>
                </a:gridCol>
                <a:gridCol w="1119188">
                  <a:extLst>
                    <a:ext uri="{9D8B030D-6E8A-4147-A177-3AD203B41FA5}">
                      <a16:colId xmlns:a16="http://schemas.microsoft.com/office/drawing/2014/main" val="1693620739"/>
                    </a:ext>
                  </a:extLst>
                </a:gridCol>
              </a:tblGrid>
              <a:tr h="567928">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404881543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achleitner_tann_1897_de</a:t>
                      </a:r>
                    </a:p>
                  </a:txBody>
                  <a:tcPr marL="26340" marR="26340" marT="26340" marB="26340"/>
                </a:tc>
                <a:tc>
                  <a:txBody>
                    <a:bodyPr/>
                    <a:lstStyle/>
                    <a:p>
                      <a:r>
                        <a:rPr lang="de-CH" sz="1800">
                          <a:effectLst/>
                        </a:rPr>
                        <a:t>98</a:t>
                      </a:r>
                    </a:p>
                  </a:txBody>
                  <a:tcPr marL="26340" marR="26340" marT="26340" marB="26340"/>
                </a:tc>
                <a:extLst>
                  <a:ext uri="{0D108BD9-81ED-4DB2-BD59-A6C34878D82A}">
                    <a16:rowId xmlns:a16="http://schemas.microsoft.com/office/drawing/2014/main" val="2087299872"/>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eschstruth_katz_1886_de</a:t>
                      </a:r>
                    </a:p>
                  </a:txBody>
                  <a:tcPr marL="26340" marR="26340" marT="26340" marB="26340"/>
                </a:tc>
                <a:tc>
                  <a:txBody>
                    <a:bodyPr/>
                    <a:lstStyle/>
                    <a:p>
                      <a:r>
                        <a:rPr lang="de-CH" sz="1800">
                          <a:effectLst/>
                        </a:rPr>
                        <a:t>76</a:t>
                      </a:r>
                    </a:p>
                  </a:txBody>
                  <a:tcPr marL="26340" marR="26340" marT="26340" marB="26340"/>
                </a:tc>
                <a:extLst>
                  <a:ext uri="{0D108BD9-81ED-4DB2-BD59-A6C34878D82A}">
                    <a16:rowId xmlns:a16="http://schemas.microsoft.com/office/drawing/2014/main" val="668355803"/>
                  </a:ext>
                </a:extLst>
              </a:tr>
              <a:tr h="567928">
                <a:tc>
                  <a:txBody>
                    <a:bodyPr/>
                    <a:lstStyle/>
                    <a:p>
                      <a:r>
                        <a:rPr lang="de-CH" sz="1800" dirty="0">
                          <a:effectLst/>
                        </a:rPr>
                        <a:t>kafka_kuebelreiter_1917_de</a:t>
                      </a:r>
                    </a:p>
                  </a:txBody>
                  <a:tcPr marL="26340" marR="26340" marT="26340" marB="26340"/>
                </a:tc>
                <a:tc>
                  <a:txBody>
                    <a:bodyPr/>
                    <a:lstStyle/>
                    <a:p>
                      <a:r>
                        <a:rPr lang="de-CH" sz="1800" b="1" dirty="0">
                          <a:effectLst/>
                        </a:rPr>
                        <a:t>kleist_bettelweib_1810_de</a:t>
                      </a:r>
                    </a:p>
                  </a:txBody>
                  <a:tcPr marL="26340" marR="26340" marT="26340" marB="26340"/>
                </a:tc>
                <a:tc>
                  <a:txBody>
                    <a:bodyPr/>
                    <a:lstStyle/>
                    <a:p>
                      <a:r>
                        <a:rPr lang="de-CH" sz="1800">
                          <a:effectLst/>
                        </a:rPr>
                        <a:t>26</a:t>
                      </a:r>
                    </a:p>
                  </a:txBody>
                  <a:tcPr marL="26340" marR="26340" marT="26340" marB="26340"/>
                </a:tc>
                <a:extLst>
                  <a:ext uri="{0D108BD9-81ED-4DB2-BD59-A6C34878D82A}">
                    <a16:rowId xmlns:a16="http://schemas.microsoft.com/office/drawing/2014/main" val="140480676"/>
                  </a:ext>
                </a:extLst>
              </a:tr>
              <a:tr h="567928">
                <a:tc>
                  <a:txBody>
                    <a:bodyPr/>
                    <a:lstStyle/>
                    <a:p>
                      <a:r>
                        <a:rPr lang="de-CH" sz="1800" dirty="0">
                          <a:effectLst/>
                        </a:rPr>
                        <a:t>kafka_kuebelreiter_1917_de</a:t>
                      </a:r>
                    </a:p>
                  </a:txBody>
                  <a:tcPr marL="26340" marR="26340" marT="26340" marB="26340"/>
                </a:tc>
                <a:tc>
                  <a:txBody>
                    <a:bodyPr/>
                    <a:lstStyle/>
                    <a:p>
                      <a:r>
                        <a:rPr lang="de-CH" sz="1800" dirty="0">
                          <a:solidFill>
                            <a:srgbClr val="FF0000"/>
                          </a:solidFill>
                          <a:effectLst/>
                        </a:rPr>
                        <a:t>schnitzler_else_1924_de</a:t>
                      </a:r>
                    </a:p>
                  </a:txBody>
                  <a:tcPr marL="26340" marR="26340" marT="26340" marB="26340"/>
                </a:tc>
                <a:tc>
                  <a:txBody>
                    <a:bodyPr/>
                    <a:lstStyle/>
                    <a:p>
                      <a:r>
                        <a:rPr lang="de-CH" sz="1800" dirty="0">
                          <a:effectLst/>
                        </a:rPr>
                        <a:t>20</a:t>
                      </a:r>
                    </a:p>
                  </a:txBody>
                  <a:tcPr marL="26340" marR="26340" marT="26340" marB="26340"/>
                </a:tc>
                <a:extLst>
                  <a:ext uri="{0D108BD9-81ED-4DB2-BD59-A6C34878D82A}">
                    <a16:rowId xmlns:a16="http://schemas.microsoft.com/office/drawing/2014/main" val="800446988"/>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achleitner_bergrichters_1900_de</a:t>
                      </a:r>
                    </a:p>
                  </a:txBody>
                  <a:tcPr marL="26340" marR="26340" marT="26340" marB="26340"/>
                </a:tc>
                <a:tc>
                  <a:txBody>
                    <a:bodyPr/>
                    <a:lstStyle/>
                    <a:p>
                      <a:r>
                        <a:rPr lang="de-CH" sz="1800">
                          <a:effectLst/>
                        </a:rPr>
                        <a:t>10</a:t>
                      </a:r>
                    </a:p>
                  </a:txBody>
                  <a:tcPr marL="26340" marR="26340" marT="26340" marB="26340"/>
                </a:tc>
                <a:extLst>
                  <a:ext uri="{0D108BD9-81ED-4DB2-BD59-A6C34878D82A}">
                    <a16:rowId xmlns:a16="http://schemas.microsoft.com/office/drawing/2014/main" val="3746677223"/>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dery_liebe_1896_de</a:t>
                      </a:r>
                    </a:p>
                  </a:txBody>
                  <a:tcPr marL="26340" marR="26340" marT="26340" marB="26340"/>
                </a:tc>
                <a:tc>
                  <a:txBody>
                    <a:bodyPr/>
                    <a:lstStyle/>
                    <a:p>
                      <a:r>
                        <a:rPr lang="de-CH" sz="1800">
                          <a:effectLst/>
                        </a:rPr>
                        <a:t>4</a:t>
                      </a:r>
                    </a:p>
                  </a:txBody>
                  <a:tcPr marL="26340" marR="26340" marT="26340" marB="26340"/>
                </a:tc>
                <a:extLst>
                  <a:ext uri="{0D108BD9-81ED-4DB2-BD59-A6C34878D82A}">
                    <a16:rowId xmlns:a16="http://schemas.microsoft.com/office/drawing/2014/main" val="3330621031"/>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lasswitz_seife_1890_de</a:t>
                      </a:r>
                    </a:p>
                  </a:txBody>
                  <a:tcPr marL="26340" marR="26340" marT="26340" marB="26340"/>
                </a:tc>
                <a:tc>
                  <a:txBody>
                    <a:bodyPr/>
                    <a:lstStyle/>
                    <a:p>
                      <a:r>
                        <a:rPr lang="de-CH" sz="1800" dirty="0">
                          <a:effectLst/>
                        </a:rPr>
                        <a:t>2</a:t>
                      </a:r>
                    </a:p>
                  </a:txBody>
                  <a:tcPr marL="26340" marR="26340" marT="26340" marB="26340"/>
                </a:tc>
                <a:extLst>
                  <a:ext uri="{0D108BD9-81ED-4DB2-BD59-A6C34878D82A}">
                    <a16:rowId xmlns:a16="http://schemas.microsoft.com/office/drawing/2014/main" val="4150645647"/>
                  </a:ext>
                </a:extLst>
              </a:tr>
            </a:tbl>
          </a:graphicData>
        </a:graphic>
      </p:graphicFrame>
      <p:pic>
        <p:nvPicPr>
          <p:cNvPr id="8194" name="Picture 2">
            <a:extLst>
              <a:ext uri="{FF2B5EF4-FFF2-40B4-BE49-F238E27FC236}">
                <a16:creationId xmlns:a16="http://schemas.microsoft.com/office/drawing/2014/main" id="{28FB4301-83C9-FD4F-8D7A-B7C431FB7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145" y="3377768"/>
            <a:ext cx="2759364" cy="206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02A0297-E70C-7243-95B4-51BA84306086}"/>
              </a:ext>
            </a:extLst>
          </p:cNvPr>
          <p:cNvSpPr/>
          <p:nvPr/>
        </p:nvSpPr>
        <p:spPr>
          <a:xfrm>
            <a:off x="6096000" y="6211669"/>
            <a:ext cx="6096000" cy="646331"/>
          </a:xfrm>
          <a:prstGeom prst="rect">
            <a:avLst/>
          </a:prstGeom>
        </p:spPr>
        <p:txBody>
          <a:bodyPr>
            <a:spAutoFit/>
          </a:bodyPr>
          <a:lstStyle/>
          <a:p>
            <a:r>
              <a:rPr lang="en-US" dirty="0"/>
              <a:t>Von </a:t>
            </a:r>
            <a:r>
              <a:rPr lang="en-US" dirty="0" err="1"/>
              <a:t>PeterGerstbach</a:t>
            </a:r>
            <a:r>
              <a:rPr lang="en-US" dirty="0"/>
              <a:t>, CC BY-SA 3.0, https://</a:t>
            </a:r>
            <a:r>
              <a:rPr lang="en-US" dirty="0" err="1"/>
              <a:t>commons.wikimedia.org</a:t>
            </a:r>
            <a:r>
              <a:rPr lang="en-US" dirty="0"/>
              <a:t>/w/</a:t>
            </a:r>
            <a:r>
              <a:rPr lang="en-US" dirty="0" err="1"/>
              <a:t>index.php?curid</a:t>
            </a:r>
            <a:r>
              <a:rPr lang="en-US" dirty="0"/>
              <a:t>=25095924</a:t>
            </a:r>
          </a:p>
        </p:txBody>
      </p:sp>
    </p:spTree>
    <p:extLst>
      <p:ext uri="{BB962C8B-B14F-4D97-AF65-F5344CB8AC3E}">
        <p14:creationId xmlns:p14="http://schemas.microsoft.com/office/powerpoint/2010/main" val="1954390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F370C-B696-454B-98FA-93B7CCF50BDC}"/>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58BB97BB-7F65-4B4C-B2B5-346DF63CCBE7}"/>
              </a:ext>
            </a:extLst>
          </p:cNvPr>
          <p:cNvGraphicFramePr>
            <a:graphicFrameLocks noGrp="1"/>
          </p:cNvGraphicFramePr>
          <p:nvPr>
            <p:ph idx="1"/>
            <p:extLst>
              <p:ext uri="{D42A27DB-BD31-4B8C-83A1-F6EECF244321}">
                <p14:modId xmlns:p14="http://schemas.microsoft.com/office/powerpoint/2010/main" val="2226364243"/>
              </p:ext>
            </p:extLst>
          </p:nvPr>
        </p:nvGraphicFramePr>
        <p:xfrm>
          <a:off x="1371601" y="1814821"/>
          <a:ext cx="9102437" cy="3743637"/>
        </p:xfrm>
        <a:graphic>
          <a:graphicData uri="http://schemas.openxmlformats.org/drawingml/2006/table">
            <a:tbl>
              <a:tblPr firstRow="1">
                <a:tableStyleId>{17292A2E-F333-43FB-9621-5CBBE7FDCDCB}</a:tableStyleId>
              </a:tblPr>
              <a:tblGrid>
                <a:gridCol w="3143026">
                  <a:extLst>
                    <a:ext uri="{9D8B030D-6E8A-4147-A177-3AD203B41FA5}">
                      <a16:colId xmlns:a16="http://schemas.microsoft.com/office/drawing/2014/main" val="1406387880"/>
                    </a:ext>
                  </a:extLst>
                </a:gridCol>
                <a:gridCol w="4379991">
                  <a:extLst>
                    <a:ext uri="{9D8B030D-6E8A-4147-A177-3AD203B41FA5}">
                      <a16:colId xmlns:a16="http://schemas.microsoft.com/office/drawing/2014/main" val="2891423315"/>
                    </a:ext>
                  </a:extLst>
                </a:gridCol>
                <a:gridCol w="1579420">
                  <a:extLst>
                    <a:ext uri="{9D8B030D-6E8A-4147-A177-3AD203B41FA5}">
                      <a16:colId xmlns:a16="http://schemas.microsoft.com/office/drawing/2014/main" val="3295356344"/>
                    </a:ext>
                  </a:extLst>
                </a:gridCol>
              </a:tblGrid>
              <a:tr h="429615">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3399"/>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a:effectLst/>
                        </a:rPr>
                        <a:t>brodkafka_samuel_1912_de</a:t>
                      </a:r>
                    </a:p>
                  </a:txBody>
                  <a:tcPr marL="33679" marR="33679" marT="33679" marB="33679"/>
                </a:tc>
                <a:tc>
                  <a:txBody>
                    <a:bodyPr/>
                    <a:lstStyle/>
                    <a:p>
                      <a:pPr marL="0" indent="0">
                        <a:buFont typeface="+mj-lt"/>
                        <a:buNone/>
                      </a:pPr>
                      <a:r>
                        <a:rPr lang="de-CH" sz="1800">
                          <a:effectLst/>
                        </a:rPr>
                        <a:t>64</a:t>
                      </a:r>
                    </a:p>
                  </a:txBody>
                  <a:tcPr marL="33679" marR="33679" marT="33679" marB="33679"/>
                </a:tc>
                <a:extLst>
                  <a:ext uri="{0D108BD9-81ED-4DB2-BD59-A6C34878D82A}">
                    <a16:rowId xmlns:a16="http://schemas.microsoft.com/office/drawing/2014/main" val="1097408721"/>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brod_stunde_1916_de</a:t>
                      </a:r>
                    </a:p>
                  </a:txBody>
                  <a:tcPr marL="33679" marR="33679" marT="33679" marB="33679"/>
                </a:tc>
                <a:tc>
                  <a:txBody>
                    <a:bodyPr/>
                    <a:lstStyle/>
                    <a:p>
                      <a:pPr marL="0" indent="0">
                        <a:buFont typeface="+mj-lt"/>
                        <a:buNone/>
                      </a:pPr>
                      <a:r>
                        <a:rPr lang="de-CH" sz="1800">
                          <a:effectLst/>
                        </a:rPr>
                        <a:t>6</a:t>
                      </a:r>
                    </a:p>
                  </a:txBody>
                  <a:tcPr marL="33679" marR="33679" marT="33679" marB="33679"/>
                </a:tc>
                <a:extLst>
                  <a:ext uri="{0D108BD9-81ED-4DB2-BD59-A6C34878D82A}">
                    <a16:rowId xmlns:a16="http://schemas.microsoft.com/office/drawing/2014/main" val="3023734202"/>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goethe_italienische_1786_de</a:t>
                      </a:r>
                    </a:p>
                  </a:txBody>
                  <a:tcPr marL="33679" marR="33679" marT="33679" marB="33679"/>
                </a:tc>
                <a:tc>
                  <a:txBody>
                    <a:bodyPr/>
                    <a:lstStyle/>
                    <a:p>
                      <a:pPr marL="0" indent="0">
                        <a:buFont typeface="+mj-lt"/>
                        <a:buNone/>
                      </a:pPr>
                      <a:r>
                        <a:rPr lang="de-CH" sz="1800">
                          <a:effectLst/>
                        </a:rPr>
                        <a:t>4</a:t>
                      </a:r>
                    </a:p>
                  </a:txBody>
                  <a:tcPr marL="33679" marR="33679" marT="33679" marB="33679"/>
                </a:tc>
                <a:extLst>
                  <a:ext uri="{0D108BD9-81ED-4DB2-BD59-A6C34878D82A}">
                    <a16:rowId xmlns:a16="http://schemas.microsoft.com/office/drawing/2014/main" val="2308653638"/>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reventlow_dames_1913_de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789351322"/>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dirty="0">
                          <a:effectLst/>
                        </a:rPr>
                        <a:t>schnitzler_else_1924_de</a:t>
                      </a:r>
                    </a:p>
                  </a:txBody>
                  <a:tcPr marL="33679" marR="33679" marT="33679" marB="33679"/>
                </a:tc>
                <a:tc>
                  <a:txBody>
                    <a:bodyPr/>
                    <a:lstStyle/>
                    <a:p>
                      <a:pPr marL="0" indent="0">
                        <a:buFont typeface="+mj-lt"/>
                        <a:buNone/>
                      </a:pPr>
                      <a:r>
                        <a:rPr lang="de-CH" sz="1800">
                          <a:effectLst/>
                        </a:rPr>
                        <a:t>2</a:t>
                      </a:r>
                    </a:p>
                  </a:txBody>
                  <a:tcPr marL="33679" marR="33679" marT="33679" marB="33679"/>
                </a:tc>
                <a:extLst>
                  <a:ext uri="{0D108BD9-81ED-4DB2-BD59-A6C34878D82A}">
                    <a16:rowId xmlns:a16="http://schemas.microsoft.com/office/drawing/2014/main" val="1470448277"/>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walser_geschwister_1907_de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490997650"/>
                  </a:ext>
                </a:extLst>
              </a:tr>
            </a:tbl>
          </a:graphicData>
        </a:graphic>
      </p:graphicFrame>
    </p:spTree>
    <p:extLst>
      <p:ext uri="{BB962C8B-B14F-4D97-AF65-F5344CB8AC3E}">
        <p14:creationId xmlns:p14="http://schemas.microsoft.com/office/powerpoint/2010/main" val="2204770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848B5-0A83-F245-B43A-DA8B65B810B8}"/>
              </a:ext>
            </a:extLst>
          </p:cNvPr>
          <p:cNvSpPr>
            <a:spLocks noGrp="1"/>
          </p:cNvSpPr>
          <p:nvPr>
            <p:ph type="title"/>
          </p:nvPr>
        </p:nvSpPr>
        <p:spPr/>
        <p:txBody>
          <a:bodyPr/>
          <a:lstStyle/>
          <a:p>
            <a:endParaRPr lang="en-US" dirty="0"/>
          </a:p>
        </p:txBody>
      </p:sp>
      <p:graphicFrame>
        <p:nvGraphicFramePr>
          <p:cNvPr id="5" name="Tabelle 4">
            <a:extLst>
              <a:ext uri="{FF2B5EF4-FFF2-40B4-BE49-F238E27FC236}">
                <a16:creationId xmlns:a16="http://schemas.microsoft.com/office/drawing/2014/main" id="{3E9437FF-3BB1-C543-8827-2B6D0D6F3276}"/>
              </a:ext>
            </a:extLst>
          </p:cNvPr>
          <p:cNvGraphicFramePr>
            <a:graphicFrameLocks noGrp="1"/>
          </p:cNvGraphicFramePr>
          <p:nvPr>
            <p:extLst>
              <p:ext uri="{D42A27DB-BD31-4B8C-83A1-F6EECF244321}">
                <p14:modId xmlns:p14="http://schemas.microsoft.com/office/powerpoint/2010/main" val="3134553587"/>
              </p:ext>
            </p:extLst>
          </p:nvPr>
        </p:nvGraphicFramePr>
        <p:xfrm>
          <a:off x="1648692" y="1343006"/>
          <a:ext cx="8243454" cy="2517348"/>
        </p:xfrm>
        <a:graphic>
          <a:graphicData uri="http://schemas.openxmlformats.org/drawingml/2006/table">
            <a:tbl>
              <a:tblPr firstRow="1">
                <a:tableStyleId>{17292A2E-F333-43FB-9621-5CBBE7FDCDCB}</a:tableStyleId>
              </a:tblPr>
              <a:tblGrid>
                <a:gridCol w="3446037">
                  <a:extLst>
                    <a:ext uri="{9D8B030D-6E8A-4147-A177-3AD203B41FA5}">
                      <a16:colId xmlns:a16="http://schemas.microsoft.com/office/drawing/2014/main" val="79011365"/>
                    </a:ext>
                  </a:extLst>
                </a:gridCol>
                <a:gridCol w="3314980">
                  <a:extLst>
                    <a:ext uri="{9D8B030D-6E8A-4147-A177-3AD203B41FA5}">
                      <a16:colId xmlns:a16="http://schemas.microsoft.com/office/drawing/2014/main" val="2474927416"/>
                    </a:ext>
                  </a:extLst>
                </a:gridCol>
                <a:gridCol w="1482437">
                  <a:extLst>
                    <a:ext uri="{9D8B030D-6E8A-4147-A177-3AD203B41FA5}">
                      <a16:colId xmlns:a16="http://schemas.microsoft.com/office/drawing/2014/main" val="3207124454"/>
                    </a:ext>
                  </a:extLst>
                </a:gridCol>
              </a:tblGrid>
              <a:tr h="0">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804369545"/>
                  </a:ext>
                </a:extLst>
              </a:tr>
              <a:tr h="435134">
                <a:tc>
                  <a:txBody>
                    <a:bodyPr/>
                    <a:lstStyle/>
                    <a:p>
                      <a:r>
                        <a:rPr lang="de-CH" sz="1800" dirty="0">
                          <a:effectLst/>
                        </a:rPr>
                        <a:t>kafka_betrachtung_1912_de</a:t>
                      </a:r>
                    </a:p>
                  </a:txBody>
                  <a:tcPr marL="18438" marR="18438" marT="18438" marB="18438"/>
                </a:tc>
                <a:tc>
                  <a:txBody>
                    <a:bodyPr/>
                    <a:lstStyle/>
                    <a:p>
                      <a:r>
                        <a:rPr lang="de-CH" sz="1800" dirty="0">
                          <a:solidFill>
                            <a:srgbClr val="FF0000"/>
                          </a:solidFill>
                          <a:effectLst/>
                        </a:rPr>
                        <a:t>schnitzler_else_1924_de</a:t>
                      </a:r>
                    </a:p>
                  </a:txBody>
                  <a:tcPr marL="18438" marR="18438" marT="18438" marB="18438"/>
                </a:tc>
                <a:tc>
                  <a:txBody>
                    <a:bodyPr/>
                    <a:lstStyle/>
                    <a:p>
                      <a:r>
                        <a:rPr lang="de-CH" sz="1800">
                          <a:effectLst/>
                        </a:rPr>
                        <a:t>74</a:t>
                      </a:r>
                    </a:p>
                  </a:txBody>
                  <a:tcPr marL="18438" marR="18438" marT="18438" marB="18438"/>
                </a:tc>
                <a:extLst>
                  <a:ext uri="{0D108BD9-81ED-4DB2-BD59-A6C34878D82A}">
                    <a16:rowId xmlns:a16="http://schemas.microsoft.com/office/drawing/2014/main" val="274475871"/>
                  </a:ext>
                </a:extLst>
              </a:tr>
              <a:tr h="435134">
                <a:tc>
                  <a:txBody>
                    <a:bodyPr/>
                    <a:lstStyle/>
                    <a:p>
                      <a:r>
                        <a:rPr lang="de-CH" sz="1800">
                          <a:effectLst/>
                        </a:rPr>
                        <a:t>kafka_betrachtung_1912_de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3105367586"/>
                  </a:ext>
                </a:extLst>
              </a:tr>
              <a:tr h="435134">
                <a:tc>
                  <a:txBody>
                    <a:bodyPr/>
                    <a:lstStyle/>
                    <a:p>
                      <a:r>
                        <a:rPr lang="de-CH" sz="1800">
                          <a:effectLst/>
                        </a:rPr>
                        <a:t>kafka_betrachtung_1912_de</a:t>
                      </a:r>
                    </a:p>
                  </a:txBody>
                  <a:tcPr marL="18438" marR="18438" marT="18438" marB="18438"/>
                </a:tc>
                <a:tc>
                  <a:txBody>
                    <a:bodyPr/>
                    <a:lstStyle/>
                    <a:p>
                      <a:r>
                        <a:rPr lang="de-CH" sz="1800" dirty="0">
                          <a:effectLst/>
                        </a:rPr>
                        <a:t>lasswitz_seife_1890_de</a:t>
                      </a:r>
                    </a:p>
                  </a:txBody>
                  <a:tcPr marL="18438" marR="18438" marT="18438" marB="18438"/>
                </a:tc>
                <a:tc>
                  <a:txBody>
                    <a:bodyPr/>
                    <a:lstStyle/>
                    <a:p>
                      <a:r>
                        <a:rPr lang="de-CH" sz="1800">
                          <a:effectLst/>
                        </a:rPr>
                        <a:t>4</a:t>
                      </a:r>
                    </a:p>
                  </a:txBody>
                  <a:tcPr marL="18438" marR="18438" marT="18438" marB="18438"/>
                </a:tc>
                <a:extLst>
                  <a:ext uri="{0D108BD9-81ED-4DB2-BD59-A6C34878D82A}">
                    <a16:rowId xmlns:a16="http://schemas.microsoft.com/office/drawing/2014/main" val="304127582"/>
                  </a:ext>
                </a:extLst>
              </a:tr>
              <a:tr h="435134">
                <a:tc>
                  <a:txBody>
                    <a:bodyPr/>
                    <a:lstStyle/>
                    <a:p>
                      <a:r>
                        <a:rPr lang="de-CH" sz="1800">
                          <a:effectLst/>
                        </a:rPr>
                        <a:t>kafka_betrachtung_1912_de</a:t>
                      </a:r>
                    </a:p>
                  </a:txBody>
                  <a:tcPr marL="18438" marR="18438" marT="18438" marB="18438"/>
                </a:tc>
                <a:tc>
                  <a:txBody>
                    <a:bodyPr/>
                    <a:lstStyle/>
                    <a:p>
                      <a:r>
                        <a:rPr lang="de-CH" sz="1800" dirty="0">
                          <a:effectLst/>
                        </a:rPr>
                        <a:t>dostoevskij_verbrechen_1882_ru</a:t>
                      </a:r>
                    </a:p>
                  </a:txBody>
                  <a:tcPr marL="18438" marR="18438" marT="18438" marB="18438"/>
                </a:tc>
                <a:tc>
                  <a:txBody>
                    <a:bodyPr/>
                    <a:lstStyle/>
                    <a:p>
                      <a:r>
                        <a:rPr lang="de-CH" sz="1800">
                          <a:effectLst/>
                        </a:rPr>
                        <a:t>2</a:t>
                      </a:r>
                    </a:p>
                  </a:txBody>
                  <a:tcPr marL="18438" marR="18438" marT="18438" marB="18438"/>
                </a:tc>
                <a:extLst>
                  <a:ext uri="{0D108BD9-81ED-4DB2-BD59-A6C34878D82A}">
                    <a16:rowId xmlns:a16="http://schemas.microsoft.com/office/drawing/2014/main" val="2099100918"/>
                  </a:ext>
                </a:extLst>
              </a:tr>
              <a:tr h="435134">
                <a:tc>
                  <a:txBody>
                    <a:bodyPr/>
                    <a:lstStyle/>
                    <a:p>
                      <a:r>
                        <a:rPr lang="de-CH" sz="1800">
                          <a:effectLst/>
                        </a:rPr>
                        <a:t>kafka_betrachtung_1912_de</a:t>
                      </a:r>
                    </a:p>
                  </a:txBody>
                  <a:tcPr marL="18438" marR="18438" marT="18438" marB="18438"/>
                </a:tc>
                <a:tc>
                  <a:txBody>
                    <a:bodyPr/>
                    <a:lstStyle/>
                    <a:p>
                      <a:r>
                        <a:rPr lang="de-CH" sz="1800" dirty="0">
                          <a:effectLst/>
                        </a:rPr>
                        <a:t>walser_geschwister_1907_de</a:t>
                      </a:r>
                    </a:p>
                  </a:txBody>
                  <a:tcPr marL="18438" marR="18438" marT="18438" marB="18438"/>
                </a:tc>
                <a:tc>
                  <a:txBody>
                    <a:bodyPr/>
                    <a:lstStyle/>
                    <a:p>
                      <a:r>
                        <a:rPr lang="de-CH" sz="1800" dirty="0">
                          <a:effectLst/>
                        </a:rPr>
                        <a:t>2</a:t>
                      </a:r>
                    </a:p>
                  </a:txBody>
                  <a:tcPr marL="18438" marR="18438" marT="18438" marB="18438"/>
                </a:tc>
                <a:extLst>
                  <a:ext uri="{0D108BD9-81ED-4DB2-BD59-A6C34878D82A}">
                    <a16:rowId xmlns:a16="http://schemas.microsoft.com/office/drawing/2014/main" val="1561164265"/>
                  </a:ext>
                </a:extLst>
              </a:tr>
            </a:tbl>
          </a:graphicData>
        </a:graphic>
      </p:graphicFrame>
      <p:graphicFrame>
        <p:nvGraphicFramePr>
          <p:cNvPr id="8" name="Tabelle 7">
            <a:extLst>
              <a:ext uri="{FF2B5EF4-FFF2-40B4-BE49-F238E27FC236}">
                <a16:creationId xmlns:a16="http://schemas.microsoft.com/office/drawing/2014/main" id="{69E0E751-C6D3-3649-9D79-531C1D755502}"/>
              </a:ext>
            </a:extLst>
          </p:cNvPr>
          <p:cNvGraphicFramePr>
            <a:graphicFrameLocks noGrp="1"/>
          </p:cNvGraphicFramePr>
          <p:nvPr>
            <p:extLst>
              <p:ext uri="{D42A27DB-BD31-4B8C-83A1-F6EECF244321}">
                <p14:modId xmlns:p14="http://schemas.microsoft.com/office/powerpoint/2010/main" val="252436182"/>
              </p:ext>
            </p:extLst>
          </p:nvPr>
        </p:nvGraphicFramePr>
        <p:xfrm>
          <a:off x="1551711" y="4125479"/>
          <a:ext cx="8631380" cy="2610804"/>
        </p:xfrm>
        <a:graphic>
          <a:graphicData uri="http://schemas.openxmlformats.org/drawingml/2006/table">
            <a:tbl>
              <a:tblPr firstRow="1">
                <a:tableStyleId>{17292A2E-F333-43FB-9621-5CBBE7FDCDCB}</a:tableStyleId>
              </a:tblPr>
              <a:tblGrid>
                <a:gridCol w="3486578">
                  <a:extLst>
                    <a:ext uri="{9D8B030D-6E8A-4147-A177-3AD203B41FA5}">
                      <a16:colId xmlns:a16="http://schemas.microsoft.com/office/drawing/2014/main" val="2438665419"/>
                    </a:ext>
                  </a:extLst>
                </a:gridCol>
                <a:gridCol w="4133420">
                  <a:extLst>
                    <a:ext uri="{9D8B030D-6E8A-4147-A177-3AD203B41FA5}">
                      <a16:colId xmlns:a16="http://schemas.microsoft.com/office/drawing/2014/main" val="4293338352"/>
                    </a:ext>
                  </a:extLst>
                </a:gridCol>
                <a:gridCol w="1011382">
                  <a:extLst>
                    <a:ext uri="{9D8B030D-6E8A-4147-A177-3AD203B41FA5}">
                      <a16:colId xmlns:a16="http://schemas.microsoft.com/office/drawing/2014/main" val="4242189269"/>
                    </a:ext>
                  </a:extLst>
                </a:gridCol>
              </a:tblGrid>
              <a:tr h="435134">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206391025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36</a:t>
                      </a:r>
                    </a:p>
                  </a:txBody>
                  <a:tcPr marL="18438" marR="18438" marT="18438" marB="18438"/>
                </a:tc>
                <a:extLst>
                  <a:ext uri="{0D108BD9-81ED-4DB2-BD59-A6C34878D82A}">
                    <a16:rowId xmlns:a16="http://schemas.microsoft.com/office/drawing/2014/main" val="337939623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brod_stunde_1916_de</a:t>
                      </a:r>
                    </a:p>
                  </a:txBody>
                  <a:tcPr marL="18438" marR="18438" marT="18438" marB="18438"/>
                </a:tc>
                <a:tc>
                  <a:txBody>
                    <a:bodyPr/>
                    <a:lstStyle/>
                    <a:p>
                      <a:r>
                        <a:rPr lang="de-CH" sz="1800">
                          <a:effectLst/>
                        </a:rPr>
                        <a:t>34</a:t>
                      </a:r>
                    </a:p>
                  </a:txBody>
                  <a:tcPr marL="18438" marR="18438" marT="18438" marB="18438"/>
                </a:tc>
                <a:extLst>
                  <a:ext uri="{0D108BD9-81ED-4DB2-BD59-A6C34878D82A}">
                    <a16:rowId xmlns:a16="http://schemas.microsoft.com/office/drawing/2014/main" val="4225287226"/>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musil_mann3_1930_de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1357724974"/>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musil_mann1_1930_de</a:t>
                      </a:r>
                    </a:p>
                  </a:txBody>
                  <a:tcPr marL="18438" marR="18438" marT="18438" marB="18438"/>
                </a:tc>
                <a:tc>
                  <a:txBody>
                    <a:bodyPr/>
                    <a:lstStyle/>
                    <a:p>
                      <a:r>
                        <a:rPr lang="de-CH" sz="1800">
                          <a:effectLst/>
                        </a:rPr>
                        <a:t>6</a:t>
                      </a:r>
                    </a:p>
                  </a:txBody>
                  <a:tcPr marL="18438" marR="18438" marT="18438" marB="18438"/>
                </a:tc>
                <a:extLst>
                  <a:ext uri="{0D108BD9-81ED-4DB2-BD59-A6C34878D82A}">
                    <a16:rowId xmlns:a16="http://schemas.microsoft.com/office/drawing/2014/main" val="2647826209"/>
                  </a:ext>
                </a:extLst>
              </a:tr>
              <a:tr h="435134">
                <a:tc>
                  <a:txBody>
                    <a:bodyPr/>
                    <a:lstStyle/>
                    <a:p>
                      <a:r>
                        <a:rPr lang="de-CH" sz="1800" dirty="0">
                          <a:effectLst/>
                        </a:rPr>
                        <a:t>kafka_hungerkuenstler_1924_de</a:t>
                      </a:r>
                    </a:p>
                  </a:txBody>
                  <a:tcPr marL="18438" marR="18438" marT="18438" marB="18438"/>
                </a:tc>
                <a:tc>
                  <a:txBody>
                    <a:bodyPr/>
                    <a:lstStyle/>
                    <a:p>
                      <a:r>
                        <a:rPr lang="de-CH" sz="1800">
                          <a:effectLst/>
                        </a:rPr>
                        <a:t>goethe_wahlverwandtschaften_1809_de</a:t>
                      </a:r>
                    </a:p>
                  </a:txBody>
                  <a:tcPr marL="18438" marR="18438" marT="18438" marB="18438"/>
                </a:tc>
                <a:tc>
                  <a:txBody>
                    <a:bodyPr/>
                    <a:lstStyle/>
                    <a:p>
                      <a:r>
                        <a:rPr lang="de-CH" sz="1800" dirty="0">
                          <a:effectLst/>
                        </a:rPr>
                        <a:t>4</a:t>
                      </a:r>
                    </a:p>
                  </a:txBody>
                  <a:tcPr marL="18438" marR="18438" marT="18438" marB="18438"/>
                </a:tc>
                <a:extLst>
                  <a:ext uri="{0D108BD9-81ED-4DB2-BD59-A6C34878D82A}">
                    <a16:rowId xmlns:a16="http://schemas.microsoft.com/office/drawing/2014/main" val="1536700449"/>
                  </a:ext>
                </a:extLst>
              </a:tr>
            </a:tbl>
          </a:graphicData>
        </a:graphic>
      </p:graphicFrame>
    </p:spTree>
    <p:extLst>
      <p:ext uri="{BB962C8B-B14F-4D97-AF65-F5344CB8AC3E}">
        <p14:creationId xmlns:p14="http://schemas.microsoft.com/office/powerpoint/2010/main" val="3843126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56E515-CF4B-FD48-B959-DFCD4EB12142}"/>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BFCEE69-B5ED-E94B-8487-240B0534FFFD}"/>
              </a:ext>
            </a:extLst>
          </p:cNvPr>
          <p:cNvSpPr>
            <a:spLocks noGrp="1"/>
          </p:cNvSpPr>
          <p:nvPr>
            <p:ph idx="1"/>
          </p:nvPr>
        </p:nvSpPr>
        <p:spPr/>
        <p:txBody>
          <a:bodyPr/>
          <a:lstStyle/>
          <a:p>
            <a:endParaRPr lang="en-US"/>
          </a:p>
        </p:txBody>
      </p:sp>
      <p:pic>
        <p:nvPicPr>
          <p:cNvPr id="3074" name="Picture 2" descr="Linked">
            <a:extLst>
              <a:ext uri="{FF2B5EF4-FFF2-40B4-BE49-F238E27FC236}">
                <a16:creationId xmlns:a16="http://schemas.microsoft.com/office/drawing/2014/main" id="{9B3A0BF0-5481-4744-A891-88A267009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613" y="0"/>
            <a:ext cx="4422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39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588EA-1790-294D-93A7-0517C1B87A89}"/>
              </a:ext>
            </a:extLst>
          </p:cNvPr>
          <p:cNvSpPr>
            <a:spLocks noGrp="1"/>
          </p:cNvSpPr>
          <p:nvPr>
            <p:ph type="title"/>
          </p:nvPr>
        </p:nvSpPr>
        <p:spPr/>
        <p:txBody>
          <a:bodyPr/>
          <a:lstStyle/>
          <a:p>
            <a:endParaRPr lang="en-US"/>
          </a:p>
        </p:txBody>
      </p:sp>
      <p:graphicFrame>
        <p:nvGraphicFramePr>
          <p:cNvPr id="4" name="Inhaltsplatzhalter 3">
            <a:extLst>
              <a:ext uri="{FF2B5EF4-FFF2-40B4-BE49-F238E27FC236}">
                <a16:creationId xmlns:a16="http://schemas.microsoft.com/office/drawing/2014/main" id="{24AB94EF-A606-4340-9BFB-8C64BC55C78C}"/>
              </a:ext>
            </a:extLst>
          </p:cNvPr>
          <p:cNvGraphicFramePr>
            <a:graphicFrameLocks noGrp="1"/>
          </p:cNvGraphicFramePr>
          <p:nvPr>
            <p:ph idx="1"/>
            <p:extLst>
              <p:ext uri="{D42A27DB-BD31-4B8C-83A1-F6EECF244321}">
                <p14:modId xmlns:p14="http://schemas.microsoft.com/office/powerpoint/2010/main" val="4020303811"/>
              </p:ext>
            </p:extLst>
          </p:nvPr>
        </p:nvGraphicFramePr>
        <p:xfrm>
          <a:off x="2078182" y="3064034"/>
          <a:ext cx="8215745" cy="1660366"/>
        </p:xfrm>
        <a:graphic>
          <a:graphicData uri="http://schemas.openxmlformats.org/drawingml/2006/table">
            <a:tbl>
              <a:tblPr firstRow="1">
                <a:tableStyleId>{17292A2E-F333-43FB-9621-5CBBE7FDCDCB}</a:tableStyleId>
              </a:tblPr>
              <a:tblGrid>
                <a:gridCol w="3266493">
                  <a:extLst>
                    <a:ext uri="{9D8B030D-6E8A-4147-A177-3AD203B41FA5}">
                      <a16:colId xmlns:a16="http://schemas.microsoft.com/office/drawing/2014/main" val="2146240966"/>
                    </a:ext>
                  </a:extLst>
                </a:gridCol>
                <a:gridCol w="3842932">
                  <a:extLst>
                    <a:ext uri="{9D8B030D-6E8A-4147-A177-3AD203B41FA5}">
                      <a16:colId xmlns:a16="http://schemas.microsoft.com/office/drawing/2014/main" val="3441647070"/>
                    </a:ext>
                  </a:extLst>
                </a:gridCol>
                <a:gridCol w="1106320">
                  <a:extLst>
                    <a:ext uri="{9D8B030D-6E8A-4147-A177-3AD203B41FA5}">
                      <a16:colId xmlns:a16="http://schemas.microsoft.com/office/drawing/2014/main" val="1892430700"/>
                    </a:ext>
                  </a:extLst>
                </a:gridCol>
              </a:tblGrid>
              <a:tr h="573613">
                <a:tc>
                  <a:txBody>
                    <a:bodyPr/>
                    <a:lstStyle/>
                    <a:p>
                      <a:r>
                        <a:rPr lang="de-CH" sz="1600" dirty="0">
                          <a:effectLst/>
                        </a:rPr>
                        <a:t>Kante 1</a:t>
                      </a:r>
                    </a:p>
                  </a:txBody>
                  <a:tcPr marL="33679" marR="33679" marT="33679" marB="33679"/>
                </a:tc>
                <a:tc>
                  <a:txBody>
                    <a:bodyPr/>
                    <a:lstStyle/>
                    <a:p>
                      <a:r>
                        <a:rPr lang="de-CH" sz="1600" dirty="0">
                          <a:effectLst/>
                        </a:rPr>
                        <a:t>Kante 2</a:t>
                      </a:r>
                    </a:p>
                  </a:txBody>
                  <a:tcPr marL="33679" marR="33679" marT="33679" marB="33679"/>
                </a:tc>
                <a:tc>
                  <a:txBody>
                    <a:bodyPr/>
                    <a:lstStyle/>
                    <a:p>
                      <a:r>
                        <a:rPr lang="de-CH" sz="1600" dirty="0">
                          <a:effectLst/>
                        </a:rPr>
                        <a:t>Gewicht</a:t>
                      </a:r>
                    </a:p>
                  </a:txBody>
                  <a:tcPr marL="33679" marR="33679" marT="33679" marB="33679"/>
                </a:tc>
                <a:extLst>
                  <a:ext uri="{0D108BD9-81ED-4DB2-BD59-A6C34878D82A}">
                    <a16:rowId xmlns:a16="http://schemas.microsoft.com/office/drawing/2014/main" val="164033414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hesse_knulp_1915_de</a:t>
                      </a:r>
                    </a:p>
                  </a:txBody>
                  <a:tcPr marL="38100" marR="38100" marT="38100" marB="38100"/>
                </a:tc>
                <a:tc>
                  <a:txBody>
                    <a:bodyPr/>
                    <a:lstStyle/>
                    <a:p>
                      <a:r>
                        <a:rPr lang="de-CH">
                          <a:effectLst/>
                        </a:rPr>
                        <a:t>6</a:t>
                      </a:r>
                    </a:p>
                  </a:txBody>
                  <a:tcPr marL="38100" marR="38100" marT="38100" marB="38100"/>
                </a:tc>
                <a:extLst>
                  <a:ext uri="{0D108BD9-81ED-4DB2-BD59-A6C34878D82A}">
                    <a16:rowId xmlns:a16="http://schemas.microsoft.com/office/drawing/2014/main" val="56180273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sapper_vater_1915_de</a:t>
                      </a:r>
                    </a:p>
                  </a:txBody>
                  <a:tcPr marL="38100" marR="38100" marT="38100" marB="38100"/>
                </a:tc>
                <a:tc>
                  <a:txBody>
                    <a:bodyPr/>
                    <a:lstStyle/>
                    <a:p>
                      <a:r>
                        <a:rPr lang="de-CH">
                          <a:effectLst/>
                        </a:rPr>
                        <a:t>4</a:t>
                      </a:r>
                    </a:p>
                  </a:txBody>
                  <a:tcPr marL="38100" marR="38100" marT="38100" marB="38100"/>
                </a:tc>
                <a:extLst>
                  <a:ext uri="{0D108BD9-81ED-4DB2-BD59-A6C34878D82A}">
                    <a16:rowId xmlns:a16="http://schemas.microsoft.com/office/drawing/2014/main" val="2459543196"/>
                  </a:ext>
                </a:extLst>
              </a:tr>
              <a:tr h="362251">
                <a:tc>
                  <a:txBody>
                    <a:bodyPr/>
                    <a:lstStyle/>
                    <a:p>
                      <a:r>
                        <a:rPr lang="de-CH">
                          <a:effectLst/>
                        </a:rPr>
                        <a:t>kafka_urteil_1913_de</a:t>
                      </a:r>
                    </a:p>
                  </a:txBody>
                  <a:tcPr marL="38100" marR="38100" marT="38100" marB="38100"/>
                </a:tc>
                <a:tc>
                  <a:txBody>
                    <a:bodyPr/>
                    <a:lstStyle/>
                    <a:p>
                      <a:r>
                        <a:rPr lang="de-CH" dirty="0">
                          <a:effectLst/>
                        </a:rPr>
                        <a:t>raabe_akten_1896_de</a:t>
                      </a:r>
                    </a:p>
                  </a:txBody>
                  <a:tcPr marL="38100" marR="38100" marT="38100" marB="38100"/>
                </a:tc>
                <a:tc>
                  <a:txBody>
                    <a:bodyPr/>
                    <a:lstStyle/>
                    <a:p>
                      <a:r>
                        <a:rPr lang="de-CH" dirty="0">
                          <a:effectLst/>
                        </a:rPr>
                        <a:t>2</a:t>
                      </a:r>
                    </a:p>
                  </a:txBody>
                  <a:tcPr marL="38100" marR="38100" marT="38100" marB="38100"/>
                </a:tc>
                <a:extLst>
                  <a:ext uri="{0D108BD9-81ED-4DB2-BD59-A6C34878D82A}">
                    <a16:rowId xmlns:a16="http://schemas.microsoft.com/office/drawing/2014/main" val="1593018226"/>
                  </a:ext>
                </a:extLst>
              </a:tr>
            </a:tbl>
          </a:graphicData>
        </a:graphic>
      </p:graphicFrame>
    </p:spTree>
    <p:extLst>
      <p:ext uri="{BB962C8B-B14F-4D97-AF65-F5344CB8AC3E}">
        <p14:creationId xmlns:p14="http://schemas.microsoft.com/office/powerpoint/2010/main" val="1357801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430A-173C-6741-9024-E9DE171F1C7F}"/>
              </a:ext>
            </a:extLst>
          </p:cNvPr>
          <p:cNvSpPr>
            <a:spLocks noGrp="1"/>
          </p:cNvSpPr>
          <p:nvPr>
            <p:ph type="title"/>
          </p:nvPr>
        </p:nvSpPr>
        <p:spPr/>
        <p:txBody>
          <a:bodyPr/>
          <a:lstStyle/>
          <a:p>
            <a:endParaRPr lang="en-US"/>
          </a:p>
        </p:txBody>
      </p:sp>
      <p:pic>
        <p:nvPicPr>
          <p:cNvPr id="10" name="Grafik 9">
            <a:extLst>
              <a:ext uri="{FF2B5EF4-FFF2-40B4-BE49-F238E27FC236}">
                <a16:creationId xmlns:a16="http://schemas.microsoft.com/office/drawing/2014/main" id="{84362EA6-60C3-AF4E-9E8F-42D5A80223C7}"/>
              </a:ext>
            </a:extLst>
          </p:cNvPr>
          <p:cNvPicPr>
            <a:picLocks noChangeAspect="1"/>
          </p:cNvPicPr>
          <p:nvPr/>
        </p:nvPicPr>
        <p:blipFill>
          <a:blip r:embed="rId2"/>
          <a:stretch>
            <a:fillRect/>
          </a:stretch>
        </p:blipFill>
        <p:spPr>
          <a:xfrm>
            <a:off x="1169108" y="447818"/>
            <a:ext cx="10053073" cy="6251683"/>
          </a:xfrm>
          <a:prstGeom prst="rect">
            <a:avLst/>
          </a:prstGeom>
        </p:spPr>
      </p:pic>
    </p:spTree>
    <p:extLst>
      <p:ext uri="{BB962C8B-B14F-4D97-AF65-F5344CB8AC3E}">
        <p14:creationId xmlns:p14="http://schemas.microsoft.com/office/powerpoint/2010/main" val="2826253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6C8D7-7DB2-854B-B65A-BE0582E653C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BCF668F-2911-5744-B63F-0B312DA3C149}"/>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0A4A1F3F-D79A-A04A-AF22-FDB316CD90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5435" y="-107475"/>
            <a:ext cx="10515600" cy="7072950"/>
          </a:xfrm>
          <a:prstGeom prst="rect">
            <a:avLst/>
          </a:prstGeom>
        </p:spPr>
      </p:pic>
      <p:sp>
        <p:nvSpPr>
          <p:cNvPr id="5" name="Rechteck 4">
            <a:extLst>
              <a:ext uri="{FF2B5EF4-FFF2-40B4-BE49-F238E27FC236}">
                <a16:creationId xmlns:a16="http://schemas.microsoft.com/office/drawing/2014/main" id="{EF0C7088-761D-3A45-B010-720B0AD34496}"/>
              </a:ext>
            </a:extLst>
          </p:cNvPr>
          <p:cNvSpPr/>
          <p:nvPr/>
        </p:nvSpPr>
        <p:spPr>
          <a:xfrm>
            <a:off x="-344556" y="2567226"/>
            <a:ext cx="1573246" cy="861774"/>
          </a:xfrm>
          <a:prstGeom prst="rect">
            <a:avLst/>
          </a:prstGeom>
        </p:spPr>
        <p:txBody>
          <a:bodyPr wrap="square">
            <a:spAutoFit/>
          </a:bodyPr>
          <a:lstStyle/>
          <a:p>
            <a:pPr lvl="1"/>
            <a:r>
              <a:rPr lang="en-US" dirty="0"/>
              <a:t>(</a:t>
            </a:r>
            <a:r>
              <a:rPr lang="en-US" sz="1600" dirty="0"/>
              <a:t>LIWC-DE; </a:t>
            </a:r>
          </a:p>
          <a:p>
            <a:pPr lvl="1"/>
            <a:r>
              <a:rPr lang="en-US" sz="1600" dirty="0"/>
              <a:t>Meier et al., 2019)</a:t>
            </a:r>
          </a:p>
        </p:txBody>
      </p:sp>
    </p:spTree>
    <p:extLst>
      <p:ext uri="{BB962C8B-B14F-4D97-AF65-F5344CB8AC3E}">
        <p14:creationId xmlns:p14="http://schemas.microsoft.com/office/powerpoint/2010/main" val="2848051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9871BD4-DFE9-B847-B6AD-266D7D3CB3D6}"/>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B4D85B13-E84E-2D49-96C2-18D56F6FD9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844" y="1028700"/>
            <a:ext cx="11832312" cy="5515610"/>
          </a:xfrm>
          <a:prstGeom prst="rect">
            <a:avLst/>
          </a:prstGeom>
        </p:spPr>
      </p:pic>
      <p:sp>
        <p:nvSpPr>
          <p:cNvPr id="5" name="Rechteck 4">
            <a:extLst>
              <a:ext uri="{FF2B5EF4-FFF2-40B4-BE49-F238E27FC236}">
                <a16:creationId xmlns:a16="http://schemas.microsoft.com/office/drawing/2014/main" id="{6CA4866F-6E6B-2447-ADCE-581636BFBA22}"/>
              </a:ext>
            </a:extLst>
          </p:cNvPr>
          <p:cNvSpPr/>
          <p:nvPr/>
        </p:nvSpPr>
        <p:spPr>
          <a:xfrm>
            <a:off x="4340087" y="388649"/>
            <a:ext cx="6096000" cy="338554"/>
          </a:xfrm>
          <a:prstGeom prst="rect">
            <a:avLst/>
          </a:prstGeom>
        </p:spPr>
        <p:txBody>
          <a:bodyPr>
            <a:spAutoFit/>
          </a:bodyPr>
          <a:lstStyle/>
          <a:p>
            <a:pPr lvl="1"/>
            <a:r>
              <a:rPr lang="en-US" sz="1600" dirty="0"/>
              <a:t>LIWC-DE (Meier et al., 2019)</a:t>
            </a:r>
          </a:p>
        </p:txBody>
      </p:sp>
      <p:pic>
        <p:nvPicPr>
          <p:cNvPr id="6" name="Grafik 5">
            <a:extLst>
              <a:ext uri="{FF2B5EF4-FFF2-40B4-BE49-F238E27FC236}">
                <a16:creationId xmlns:a16="http://schemas.microsoft.com/office/drawing/2014/main" id="{193A8C56-0DD3-4040-BC0B-FD8A86B11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9844" y="262887"/>
            <a:ext cx="11832312" cy="765813"/>
          </a:xfrm>
          <a:prstGeom prst="rect">
            <a:avLst/>
          </a:prstGeom>
        </p:spPr>
      </p:pic>
    </p:spTree>
    <p:extLst>
      <p:ext uri="{BB962C8B-B14F-4D97-AF65-F5344CB8AC3E}">
        <p14:creationId xmlns:p14="http://schemas.microsoft.com/office/powerpoint/2010/main" val="2408921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4694650-8D7E-4D43-AD71-0AE340B499C8}"/>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1649BDB-6C45-D54D-AC04-3FE7FDB5CE0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127124"/>
            <a:ext cx="12781722" cy="5730876"/>
          </a:xfrm>
          <a:prstGeom prst="rect">
            <a:avLst/>
          </a:prstGeom>
        </p:spPr>
      </p:pic>
      <p:sp>
        <p:nvSpPr>
          <p:cNvPr id="6" name="Rechteck 5">
            <a:extLst>
              <a:ext uri="{FF2B5EF4-FFF2-40B4-BE49-F238E27FC236}">
                <a16:creationId xmlns:a16="http://schemas.microsoft.com/office/drawing/2014/main" id="{6CA9330E-DB34-7742-B5CD-40871D5F2CCF}"/>
              </a:ext>
            </a:extLst>
          </p:cNvPr>
          <p:cNvSpPr/>
          <p:nvPr/>
        </p:nvSpPr>
        <p:spPr>
          <a:xfrm>
            <a:off x="4249355" y="439320"/>
            <a:ext cx="3007490" cy="338554"/>
          </a:xfrm>
          <a:prstGeom prst="rect">
            <a:avLst/>
          </a:prstGeom>
        </p:spPr>
        <p:txBody>
          <a:bodyPr wrap="none">
            <a:spAutoFit/>
          </a:bodyPr>
          <a:lstStyle/>
          <a:p>
            <a:pPr lvl="1"/>
            <a:r>
              <a:rPr lang="en-US" sz="1600" dirty="0"/>
              <a:t>LIWC-DE (Meier et al., 2019)</a:t>
            </a:r>
          </a:p>
        </p:txBody>
      </p:sp>
      <p:pic>
        <p:nvPicPr>
          <p:cNvPr id="7" name="Grafik 6">
            <a:extLst>
              <a:ext uri="{FF2B5EF4-FFF2-40B4-BE49-F238E27FC236}">
                <a16:creationId xmlns:a16="http://schemas.microsoft.com/office/drawing/2014/main" id="{B2E70EC9-D192-DB48-8436-D4FB9A81FD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62887"/>
            <a:ext cx="12781722" cy="765813"/>
          </a:xfrm>
          <a:prstGeom prst="rect">
            <a:avLst/>
          </a:prstGeom>
        </p:spPr>
      </p:pic>
    </p:spTree>
    <p:extLst>
      <p:ext uri="{BB962C8B-B14F-4D97-AF65-F5344CB8AC3E}">
        <p14:creationId xmlns:p14="http://schemas.microsoft.com/office/powerpoint/2010/main" val="75526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6" y="1825624"/>
            <a:ext cx="10990729" cy="4826187"/>
          </a:xfrm>
        </p:spPr>
        <p:txBody>
          <a:bodyPr>
            <a:normAutofit fontScale="85000" lnSpcReduction="20000"/>
          </a:bodyPr>
          <a:lstStyle/>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a:t>
            </a:r>
          </a:p>
          <a:p>
            <a:pPr marL="0" indent="0">
              <a:buNone/>
            </a:pPr>
            <a:endParaRPr lang="en-US" dirty="0"/>
          </a:p>
          <a:p>
            <a:pPr marL="0" indent="0">
              <a:buNone/>
            </a:pPr>
            <a:r>
              <a:rPr lang="en-US" dirty="0"/>
              <a:t>epistemic = c('tentat','discrep','differ','certain','cause','insight','adverb','negate','quant’)</a:t>
            </a:r>
          </a:p>
          <a:p>
            <a:pPr marL="0" indent="0">
              <a:buNone/>
            </a:pPr>
            <a:r>
              <a:rPr lang="en-US" dirty="0"/>
              <a:t> </a:t>
            </a:r>
          </a:p>
          <a:p>
            <a:pPr marL="0" indent="0">
              <a:buNone/>
            </a:pPr>
            <a:r>
              <a:rPr lang="en-US" dirty="0"/>
              <a:t>literariness = c('WPS','</a:t>
            </a:r>
            <a:r>
              <a:rPr lang="en-US" dirty="0" err="1"/>
              <a:t>Sixltr</a:t>
            </a:r>
            <a:r>
              <a:rPr lang="en-US" dirty="0"/>
              <a:t>','assent','</a:t>
            </a:r>
            <a:r>
              <a:rPr lang="en-US" dirty="0" err="1"/>
              <a:t>AllPunc</a:t>
            </a:r>
            <a:r>
              <a:rPr lang="en-US" dirty="0"/>
              <a:t>','</a:t>
            </a:r>
            <a:r>
              <a:rPr lang="en-US" dirty="0" err="1"/>
              <a:t>MSTTR','readability</a:t>
            </a:r>
            <a:r>
              <a:rPr lang="en-US" dirty="0"/>
              <a:t>')</a:t>
            </a:r>
          </a:p>
        </p:txBody>
      </p:sp>
    </p:spTree>
    <p:extLst>
      <p:ext uri="{BB962C8B-B14F-4D97-AF65-F5344CB8AC3E}">
        <p14:creationId xmlns:p14="http://schemas.microsoft.com/office/powerpoint/2010/main" val="114020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2F7C3-7CD0-FA4F-9825-E0369D7CCF28}"/>
              </a:ext>
            </a:extLst>
          </p:cNvPr>
          <p:cNvSpPr>
            <a:spLocks noGrp="1"/>
          </p:cNvSpPr>
          <p:nvPr>
            <p:ph type="title"/>
          </p:nvPr>
        </p:nvSpPr>
        <p:spPr/>
        <p:txBody>
          <a:bodyPr/>
          <a:lstStyle/>
          <a:p>
            <a:r>
              <a:rPr lang="en-US" dirty="0"/>
              <a:t>Method</a:t>
            </a:r>
          </a:p>
        </p:txBody>
      </p:sp>
      <p:sp>
        <p:nvSpPr>
          <p:cNvPr id="3" name="Inhaltsplatzhalter 2">
            <a:extLst>
              <a:ext uri="{FF2B5EF4-FFF2-40B4-BE49-F238E27FC236}">
                <a16:creationId xmlns:a16="http://schemas.microsoft.com/office/drawing/2014/main" id="{D6B82F86-7F9A-FF42-98AD-932CE79C1EB2}"/>
              </a:ext>
            </a:extLst>
          </p:cNvPr>
          <p:cNvSpPr>
            <a:spLocks noGrp="1"/>
          </p:cNvSpPr>
          <p:nvPr>
            <p:ph idx="1"/>
          </p:nvPr>
        </p:nvSpPr>
        <p:spPr/>
        <p:txBody>
          <a:bodyPr>
            <a:normAutofit/>
          </a:bodyPr>
          <a:lstStyle/>
          <a:p>
            <a:r>
              <a:rPr lang="de-CH" dirty="0" err="1"/>
              <a:t>Assumption</a:t>
            </a:r>
            <a:r>
              <a:rPr lang="de-CH" dirty="0"/>
              <a:t>: </a:t>
            </a:r>
            <a:r>
              <a:rPr lang="de-CH" dirty="0" err="1"/>
              <a:t>particular</a:t>
            </a:r>
            <a:r>
              <a:rPr lang="de-CH" dirty="0"/>
              <a:t> </a:t>
            </a:r>
            <a:r>
              <a:rPr lang="de-CH" dirty="0" err="1"/>
              <a:t>texts</a:t>
            </a:r>
            <a:r>
              <a:rPr lang="de-CH" dirty="0"/>
              <a:t> </a:t>
            </a:r>
            <a:r>
              <a:rPr lang="de-CH" dirty="0" err="1"/>
              <a:t>can</a:t>
            </a:r>
            <a:r>
              <a:rPr lang="de-CH" dirty="0"/>
              <a:t> </a:t>
            </a:r>
            <a:r>
              <a:rPr lang="de-CH" dirty="0" err="1"/>
              <a:t>be</a:t>
            </a:r>
            <a:r>
              <a:rPr lang="de-CH" dirty="0"/>
              <a:t> </a:t>
            </a:r>
            <a:r>
              <a:rPr lang="de-CH" dirty="0" err="1"/>
              <a:t>represented</a:t>
            </a:r>
            <a:r>
              <a:rPr lang="de-CH" dirty="0"/>
              <a:t> </a:t>
            </a:r>
            <a:r>
              <a:rPr lang="de-CH" dirty="0" err="1"/>
              <a:t>as</a:t>
            </a:r>
            <a:r>
              <a:rPr lang="de-CH" dirty="0"/>
              <a:t> </a:t>
            </a:r>
            <a:r>
              <a:rPr lang="de-CH" dirty="0" err="1"/>
              <a:t>nodes</a:t>
            </a:r>
            <a:r>
              <a:rPr lang="de-CH" dirty="0"/>
              <a:t> </a:t>
            </a:r>
            <a:r>
              <a:rPr lang="de-CH" dirty="0" err="1"/>
              <a:t>of</a:t>
            </a:r>
            <a:r>
              <a:rPr lang="de-CH" dirty="0"/>
              <a:t> a </a:t>
            </a:r>
            <a:r>
              <a:rPr lang="de-CH" dirty="0" err="1"/>
              <a:t>network</a:t>
            </a:r>
            <a:r>
              <a:rPr lang="de-CH" dirty="0"/>
              <a:t>, </a:t>
            </a:r>
            <a:r>
              <a:rPr lang="de-CH" dirty="0" err="1"/>
              <a:t>and</a:t>
            </a:r>
            <a:r>
              <a:rPr lang="de-CH" dirty="0"/>
              <a:t> </a:t>
            </a:r>
            <a:r>
              <a:rPr lang="de-CH" dirty="0" err="1"/>
              <a:t>their</a:t>
            </a:r>
            <a:r>
              <a:rPr lang="de-CH" dirty="0"/>
              <a:t> explicit </a:t>
            </a:r>
            <a:r>
              <a:rPr lang="de-CH" dirty="0" err="1"/>
              <a:t>relations</a:t>
            </a:r>
            <a:r>
              <a:rPr lang="de-CH" dirty="0"/>
              <a:t> </a:t>
            </a:r>
            <a:r>
              <a:rPr lang="de-CH" dirty="0" err="1"/>
              <a:t>as</a:t>
            </a:r>
            <a:r>
              <a:rPr lang="de-CH" dirty="0"/>
              <a:t> links </a:t>
            </a:r>
            <a:r>
              <a:rPr lang="de-CH" dirty="0" err="1"/>
              <a:t>between</a:t>
            </a:r>
            <a:r>
              <a:rPr lang="de-CH" dirty="0"/>
              <a:t> </a:t>
            </a:r>
            <a:r>
              <a:rPr lang="de-CH" dirty="0" err="1"/>
              <a:t>these</a:t>
            </a:r>
            <a:r>
              <a:rPr lang="de-CH" dirty="0"/>
              <a:t> </a:t>
            </a:r>
            <a:r>
              <a:rPr lang="de-CH" dirty="0" err="1"/>
              <a:t>nodes</a:t>
            </a:r>
            <a:r>
              <a:rPr lang="de-CH" dirty="0"/>
              <a:t>.</a:t>
            </a:r>
          </a:p>
          <a:p>
            <a:endParaRPr lang="de-DE" dirty="0"/>
          </a:p>
          <a:p>
            <a:r>
              <a:rPr lang="de-DE" dirty="0" err="1"/>
              <a:t>Method</a:t>
            </a:r>
            <a:r>
              <a:rPr lang="de-DE" dirty="0"/>
              <a:t>: NA on </a:t>
            </a:r>
            <a:r>
              <a:rPr lang="de-DE" dirty="0" err="1"/>
              <a:t>Interdisciplinary</a:t>
            </a:r>
            <a:r>
              <a:rPr lang="de-DE" dirty="0"/>
              <a:t> </a:t>
            </a:r>
            <a:r>
              <a:rPr lang="de-DE" dirty="0" err="1"/>
              <a:t>Computational</a:t>
            </a:r>
            <a:r>
              <a:rPr lang="de-DE" dirty="0"/>
              <a:t> Content Analysis</a:t>
            </a:r>
          </a:p>
          <a:p>
            <a:pPr lvl="1"/>
            <a:r>
              <a:rPr lang="de-DE" dirty="0"/>
              <a:t>Fiction: Text </a:t>
            </a:r>
            <a:r>
              <a:rPr lang="de-DE" dirty="0" err="1"/>
              <a:t>as</a:t>
            </a:r>
            <a:r>
              <a:rPr lang="de-DE" dirty="0"/>
              <a:t> </a:t>
            </a:r>
            <a:r>
              <a:rPr lang="de-DE" dirty="0" err="1"/>
              <a:t>vectors</a:t>
            </a:r>
            <a:r>
              <a:rPr lang="de-DE" dirty="0"/>
              <a:t> </a:t>
            </a:r>
            <a:r>
              <a:rPr lang="de-DE" dirty="0" err="1"/>
              <a:t>of</a:t>
            </a:r>
            <a:r>
              <a:rPr lang="de-DE" dirty="0"/>
              <a:t> </a:t>
            </a:r>
            <a:r>
              <a:rPr lang="de-DE" dirty="0" err="1"/>
              <a:t>summarized</a:t>
            </a:r>
            <a:r>
              <a:rPr lang="de-DE" dirty="0"/>
              <a:t> LIWC </a:t>
            </a:r>
            <a:r>
              <a:rPr lang="de-DE" dirty="0" err="1"/>
              <a:t>categories</a:t>
            </a:r>
            <a:r>
              <a:rPr lang="de-DE" dirty="0"/>
              <a:t>: </a:t>
            </a:r>
            <a:r>
              <a:rPr lang="de-DE" dirty="0" err="1"/>
              <a:t>experiental</a:t>
            </a:r>
            <a:r>
              <a:rPr lang="de-DE" dirty="0"/>
              <a:t>, </a:t>
            </a:r>
            <a:r>
              <a:rPr lang="de-DE" dirty="0" err="1"/>
              <a:t>epistemic</a:t>
            </a:r>
            <a:endParaRPr lang="de-DE" dirty="0"/>
          </a:p>
          <a:p>
            <a:pPr lvl="1"/>
            <a:r>
              <a:rPr lang="de-DE" dirty="0" err="1"/>
              <a:t>Literariness</a:t>
            </a:r>
            <a:r>
              <a:rPr lang="de-DE" dirty="0"/>
              <a:t>: ~ plus </a:t>
            </a:r>
            <a:r>
              <a:rPr lang="de-DE" dirty="0" err="1"/>
              <a:t>readiabilty</a:t>
            </a:r>
            <a:r>
              <a:rPr lang="de-DE" dirty="0"/>
              <a:t> </a:t>
            </a:r>
            <a:r>
              <a:rPr lang="de-DE" dirty="0" err="1"/>
              <a:t>measures</a:t>
            </a:r>
            <a:r>
              <a:rPr lang="de-DE" dirty="0"/>
              <a:t>: style</a:t>
            </a:r>
          </a:p>
          <a:p>
            <a:pPr lvl="1"/>
            <a:endParaRPr lang="de-DE" dirty="0"/>
          </a:p>
          <a:p>
            <a:pPr lvl="1"/>
            <a:endParaRPr lang="de-DE" dirty="0"/>
          </a:p>
          <a:p>
            <a:endParaRPr lang="en-US" dirty="0"/>
          </a:p>
        </p:txBody>
      </p:sp>
    </p:spTree>
    <p:extLst>
      <p:ext uri="{BB962C8B-B14F-4D97-AF65-F5344CB8AC3E}">
        <p14:creationId xmlns:p14="http://schemas.microsoft.com/office/powerpoint/2010/main" val="930761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C47E0-025F-BD4F-8972-1ABB8A31A8A1}"/>
              </a:ext>
            </a:extLst>
          </p:cNvPr>
          <p:cNvSpPr>
            <a:spLocks noGrp="1"/>
          </p:cNvSpPr>
          <p:nvPr>
            <p:ph type="title"/>
          </p:nvPr>
        </p:nvSpPr>
        <p:spPr/>
        <p:txBody>
          <a:bodyPr/>
          <a:lstStyle/>
          <a:p>
            <a:r>
              <a:rPr lang="en-US" dirty="0"/>
              <a:t>LIWC: Undirected network</a:t>
            </a:r>
          </a:p>
        </p:txBody>
      </p:sp>
      <p:sp>
        <p:nvSpPr>
          <p:cNvPr id="5" name="Inhaltsplatzhalter 4">
            <a:extLst>
              <a:ext uri="{FF2B5EF4-FFF2-40B4-BE49-F238E27FC236}">
                <a16:creationId xmlns:a16="http://schemas.microsoft.com/office/drawing/2014/main" id="{6B1ECE3D-7656-7E4A-B82E-D38765EE50A5}"/>
              </a:ext>
            </a:extLst>
          </p:cNvPr>
          <p:cNvSpPr>
            <a:spLocks noGrp="1"/>
          </p:cNvSpPr>
          <p:nvPr>
            <p:ph idx="1"/>
          </p:nvPr>
        </p:nvSpPr>
        <p:spPr/>
        <p:txBody>
          <a:bodyPr/>
          <a:lstStyle/>
          <a:p>
            <a:r>
              <a:rPr lang="en-US" dirty="0"/>
              <a:t>Analysis 1: Look at ranked edges per work. Ask: who is among those closest texts? Especially interesting: everything not written by Kafka.</a:t>
            </a:r>
          </a:p>
          <a:p>
            <a:pPr lvl="1"/>
            <a:r>
              <a:rPr lang="en-US" dirty="0"/>
              <a:t>versions: edges weighed as computed on 3 or 5 closest neighbors)</a:t>
            </a:r>
          </a:p>
          <a:p>
            <a:pPr lvl="1"/>
            <a:r>
              <a:rPr lang="en-US" dirty="0"/>
              <a:t>3 neighbors</a:t>
            </a:r>
          </a:p>
          <a:p>
            <a:pPr lvl="1"/>
            <a:endParaRPr lang="en-US" dirty="0"/>
          </a:p>
        </p:txBody>
      </p:sp>
      <p:graphicFrame>
        <p:nvGraphicFramePr>
          <p:cNvPr id="4" name="Tabelle 3">
            <a:extLst>
              <a:ext uri="{FF2B5EF4-FFF2-40B4-BE49-F238E27FC236}">
                <a16:creationId xmlns:a16="http://schemas.microsoft.com/office/drawing/2014/main" id="{61F48BE8-52C2-8141-BCFB-CDCD9ED08508}"/>
              </a:ext>
            </a:extLst>
          </p:cNvPr>
          <p:cNvGraphicFramePr>
            <a:graphicFrameLocks noGrp="1"/>
          </p:cNvGraphicFramePr>
          <p:nvPr>
            <p:extLst>
              <p:ext uri="{D42A27DB-BD31-4B8C-83A1-F6EECF244321}">
                <p14:modId xmlns:p14="http://schemas.microsoft.com/office/powerpoint/2010/main" val="3232372806"/>
              </p:ext>
            </p:extLst>
          </p:nvPr>
        </p:nvGraphicFramePr>
        <p:xfrm>
          <a:off x="1198562" y="4026694"/>
          <a:ext cx="9266238" cy="1874520"/>
        </p:xfrm>
        <a:graphic>
          <a:graphicData uri="http://schemas.openxmlformats.org/drawingml/2006/table">
            <a:tbl>
              <a:tblPr/>
              <a:tblGrid>
                <a:gridCol w="2993983">
                  <a:extLst>
                    <a:ext uri="{9D8B030D-6E8A-4147-A177-3AD203B41FA5}">
                      <a16:colId xmlns:a16="http://schemas.microsoft.com/office/drawing/2014/main" val="3659638839"/>
                    </a:ext>
                  </a:extLst>
                </a:gridCol>
                <a:gridCol w="3338119">
                  <a:extLst>
                    <a:ext uri="{9D8B030D-6E8A-4147-A177-3AD203B41FA5}">
                      <a16:colId xmlns:a16="http://schemas.microsoft.com/office/drawing/2014/main" val="1239337192"/>
                    </a:ext>
                  </a:extLst>
                </a:gridCol>
                <a:gridCol w="550617">
                  <a:extLst>
                    <a:ext uri="{9D8B030D-6E8A-4147-A177-3AD203B41FA5}">
                      <a16:colId xmlns:a16="http://schemas.microsoft.com/office/drawing/2014/main" val="155436652"/>
                    </a:ext>
                  </a:extLst>
                </a:gridCol>
                <a:gridCol w="2383519">
                  <a:extLst>
                    <a:ext uri="{9D8B030D-6E8A-4147-A177-3AD203B41FA5}">
                      <a16:colId xmlns:a16="http://schemas.microsoft.com/office/drawing/2014/main" val="2894291604"/>
                    </a:ext>
                  </a:extLst>
                </a:gridCol>
              </a:tblGrid>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376076"/>
                  </a:ext>
                </a:extLst>
              </a:tr>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kafka_landarzt_1920_de.txt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821365"/>
                  </a:ext>
                </a:extLst>
              </a:tr>
              <a:tr h="104775">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spyri_heidilehr_1880_de.txt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650603"/>
                  </a:ext>
                </a:extLst>
              </a:tr>
            </a:tbl>
          </a:graphicData>
        </a:graphic>
      </p:graphicFrame>
    </p:spTree>
    <p:extLst>
      <p:ext uri="{BB962C8B-B14F-4D97-AF65-F5344CB8AC3E}">
        <p14:creationId xmlns:p14="http://schemas.microsoft.com/office/powerpoint/2010/main" val="2520051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074B3D-EB7E-0843-83A1-B6D9439B938E}"/>
              </a:ext>
            </a:extLst>
          </p:cNvPr>
          <p:cNvSpPr>
            <a:spLocks noGrp="1"/>
          </p:cNvSpPr>
          <p:nvPr>
            <p:ph type="title"/>
          </p:nvPr>
        </p:nvSpPr>
        <p:spPr/>
        <p:txBody>
          <a:bodyPr/>
          <a:lstStyle/>
          <a:p>
            <a:r>
              <a:rPr lang="en-US" dirty="0"/>
              <a:t>LIWC: Undirected network</a:t>
            </a:r>
          </a:p>
        </p:txBody>
      </p:sp>
      <p:graphicFrame>
        <p:nvGraphicFramePr>
          <p:cNvPr id="4" name="Inhaltsplatzhalter 3">
            <a:extLst>
              <a:ext uri="{FF2B5EF4-FFF2-40B4-BE49-F238E27FC236}">
                <a16:creationId xmlns:a16="http://schemas.microsoft.com/office/drawing/2014/main" id="{63B29CCA-7BBE-FA4A-8902-4BE1AF27A201}"/>
              </a:ext>
            </a:extLst>
          </p:cNvPr>
          <p:cNvGraphicFramePr>
            <a:graphicFrameLocks noGrp="1"/>
          </p:cNvGraphicFramePr>
          <p:nvPr>
            <p:ph idx="1"/>
            <p:extLst>
              <p:ext uri="{D42A27DB-BD31-4B8C-83A1-F6EECF244321}">
                <p14:modId xmlns:p14="http://schemas.microsoft.com/office/powerpoint/2010/main" val="1921665611"/>
              </p:ext>
            </p:extLst>
          </p:nvPr>
        </p:nvGraphicFramePr>
        <p:xfrm>
          <a:off x="838200" y="2368548"/>
          <a:ext cx="10541000" cy="4351340"/>
        </p:xfrm>
        <a:graphic>
          <a:graphicData uri="http://schemas.openxmlformats.org/drawingml/2006/table">
            <a:tbl>
              <a:tblPr/>
              <a:tblGrid>
                <a:gridCol w="3612517">
                  <a:extLst>
                    <a:ext uri="{9D8B030D-6E8A-4147-A177-3AD203B41FA5}">
                      <a16:colId xmlns:a16="http://schemas.microsoft.com/office/drawing/2014/main" val="763772690"/>
                    </a:ext>
                  </a:extLst>
                </a:gridCol>
                <a:gridCol w="4073352">
                  <a:extLst>
                    <a:ext uri="{9D8B030D-6E8A-4147-A177-3AD203B41FA5}">
                      <a16:colId xmlns:a16="http://schemas.microsoft.com/office/drawing/2014/main" val="1307978231"/>
                    </a:ext>
                  </a:extLst>
                </a:gridCol>
                <a:gridCol w="708784">
                  <a:extLst>
                    <a:ext uri="{9D8B030D-6E8A-4147-A177-3AD203B41FA5}">
                      <a16:colId xmlns:a16="http://schemas.microsoft.com/office/drawing/2014/main" val="432633299"/>
                    </a:ext>
                  </a:extLst>
                </a:gridCol>
                <a:gridCol w="2146347">
                  <a:extLst>
                    <a:ext uri="{9D8B030D-6E8A-4147-A177-3AD203B41FA5}">
                      <a16:colId xmlns:a16="http://schemas.microsoft.com/office/drawing/2014/main" val="517727446"/>
                    </a:ext>
                  </a:extLst>
                </a:gridCol>
              </a:tblGrid>
              <a:tr h="870268">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5</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121930"/>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kafka_landarzt_1920_de.txt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4</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553154"/>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spyri_heidilehr_1880_de.txt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214032"/>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musil_haus_1908_de.txt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450875"/>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heyking_erzaehlungen_1918_de.txt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7967327"/>
                  </a:ext>
                </a:extLst>
              </a:tr>
            </a:tbl>
          </a:graphicData>
        </a:graphic>
      </p:graphicFrame>
      <p:sp>
        <p:nvSpPr>
          <p:cNvPr id="5" name="Rechteck 4">
            <a:extLst>
              <a:ext uri="{FF2B5EF4-FFF2-40B4-BE49-F238E27FC236}">
                <a16:creationId xmlns:a16="http://schemas.microsoft.com/office/drawing/2014/main" id="{C2B917ED-D01D-D241-A4F6-589B15AAC3F3}"/>
              </a:ext>
            </a:extLst>
          </p:cNvPr>
          <p:cNvSpPr/>
          <p:nvPr/>
        </p:nvSpPr>
        <p:spPr>
          <a:xfrm>
            <a:off x="1895187" y="1660286"/>
            <a:ext cx="2476768" cy="553998"/>
          </a:xfrm>
          <a:prstGeom prst="rect">
            <a:avLst/>
          </a:prstGeom>
        </p:spPr>
        <p:txBody>
          <a:bodyPr wrap="none">
            <a:spAutoFit/>
          </a:bodyPr>
          <a:lstStyle/>
          <a:p>
            <a:pPr lvl="1"/>
            <a:r>
              <a:rPr lang="en-US" sz="3000" dirty="0"/>
              <a:t>5 neighbors</a:t>
            </a:r>
          </a:p>
        </p:txBody>
      </p:sp>
    </p:spTree>
    <p:extLst>
      <p:ext uri="{BB962C8B-B14F-4D97-AF65-F5344CB8AC3E}">
        <p14:creationId xmlns:p14="http://schemas.microsoft.com/office/powerpoint/2010/main" val="874405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09197A-2FE0-B141-ABDE-8AE5DA928EC1}"/>
              </a:ext>
            </a:extLst>
          </p:cNvPr>
          <p:cNvSpPr>
            <a:spLocks noGrp="1"/>
          </p:cNvSpPr>
          <p:nvPr>
            <p:ph type="title"/>
          </p:nvPr>
        </p:nvSpPr>
        <p:spPr/>
        <p:txBody>
          <a:bodyPr/>
          <a:lstStyle/>
          <a:p>
            <a:r>
              <a:rPr lang="en-US" dirty="0"/>
              <a:t>LIWC: Undirected network</a:t>
            </a:r>
          </a:p>
        </p:txBody>
      </p:sp>
      <p:sp>
        <p:nvSpPr>
          <p:cNvPr id="3" name="Inhaltsplatzhalter 2">
            <a:extLst>
              <a:ext uri="{FF2B5EF4-FFF2-40B4-BE49-F238E27FC236}">
                <a16:creationId xmlns:a16="http://schemas.microsoft.com/office/drawing/2014/main" id="{12B55BA4-C15C-D346-B3AE-099855FA42D2}"/>
              </a:ext>
            </a:extLst>
          </p:cNvPr>
          <p:cNvSpPr>
            <a:spLocks noGrp="1"/>
          </p:cNvSpPr>
          <p:nvPr>
            <p:ph idx="1"/>
          </p:nvPr>
        </p:nvSpPr>
        <p:spPr/>
        <p:txBody>
          <a:bodyPr/>
          <a:lstStyle/>
          <a:p>
            <a:r>
              <a:rPr lang="en-US" dirty="0"/>
              <a:t>Analysis 2: visualized network on </a:t>
            </a:r>
            <a:r>
              <a:rPr lang="en-US" dirty="0" err="1"/>
              <a:t>gephi</a:t>
            </a:r>
            <a:endParaRPr lang="en-US" dirty="0"/>
          </a:p>
          <a:p>
            <a:r>
              <a:rPr lang="en-US" b="1" dirty="0"/>
              <a:t>Stats / Parameters</a:t>
            </a:r>
          </a:p>
          <a:p>
            <a:pPr lvl="1"/>
            <a:r>
              <a:rPr lang="en-US" dirty="0"/>
              <a:t>Centrality (eigenvector, page rank)</a:t>
            </a:r>
          </a:p>
          <a:p>
            <a:pPr lvl="1"/>
            <a:r>
              <a:rPr lang="en-US" dirty="0"/>
              <a:t>Degree is also a measure of centrality (how many)</a:t>
            </a:r>
          </a:p>
          <a:p>
            <a:pPr lvl="1"/>
            <a:r>
              <a:rPr lang="en-US" dirty="0"/>
              <a:t>Modularity: identifying sub groups in network </a:t>
            </a:r>
          </a:p>
          <a:p>
            <a:pPr lvl="1"/>
            <a:r>
              <a:rPr lang="en-US" dirty="0"/>
              <a:t>Visualization on basis of metadata (colors etc.)</a:t>
            </a:r>
          </a:p>
          <a:p>
            <a:endParaRPr lang="en-US" dirty="0"/>
          </a:p>
        </p:txBody>
      </p:sp>
    </p:spTree>
    <p:extLst>
      <p:ext uri="{BB962C8B-B14F-4D97-AF65-F5344CB8AC3E}">
        <p14:creationId xmlns:p14="http://schemas.microsoft.com/office/powerpoint/2010/main" val="429470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0D9F8-8F10-A04D-8249-5A81DC440A1C}"/>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6EF832A6-2EDC-044D-88A7-B37C132634F9}"/>
              </a:ext>
            </a:extLst>
          </p:cNvPr>
          <p:cNvSpPr>
            <a:spLocks noGrp="1"/>
          </p:cNvSpPr>
          <p:nvPr>
            <p:ph idx="1"/>
          </p:nvPr>
        </p:nvSpPr>
        <p:spPr/>
        <p:txBody>
          <a:bodyPr/>
          <a:lstStyle/>
          <a:p>
            <a:endParaRPr lang="en-US" dirty="0"/>
          </a:p>
        </p:txBody>
      </p:sp>
      <p:pic>
        <p:nvPicPr>
          <p:cNvPr id="5122" name="Picture 2">
            <a:extLst>
              <a:ext uri="{FF2B5EF4-FFF2-40B4-BE49-F238E27FC236}">
                <a16:creationId xmlns:a16="http://schemas.microsoft.com/office/drawing/2014/main" id="{33CE3905-F384-E24B-9941-8FB6CAC02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095" y="1694876"/>
            <a:ext cx="2757280" cy="40714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7FA0B7C-56E4-F34D-8866-F1311D468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007" y="1652036"/>
            <a:ext cx="2747427" cy="452492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B2B5D97-A3B9-434B-8F18-0774A8A47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182" y="1835085"/>
            <a:ext cx="254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6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CE8D2-E9D3-3045-903B-ACB4545BC308}"/>
              </a:ext>
            </a:extLst>
          </p:cNvPr>
          <p:cNvSpPr>
            <a:spLocks noGrp="1"/>
          </p:cNvSpPr>
          <p:nvPr>
            <p:ph type="title"/>
          </p:nvPr>
        </p:nvSpPr>
        <p:spPr/>
        <p:txBody>
          <a:bodyPr/>
          <a:lstStyle/>
          <a:p>
            <a:r>
              <a:rPr lang="en-US" dirty="0" err="1"/>
              <a:t>Fiktionalität</a:t>
            </a:r>
            <a:endParaRPr lang="en-US" dirty="0"/>
          </a:p>
        </p:txBody>
      </p:sp>
      <p:pic>
        <p:nvPicPr>
          <p:cNvPr id="5" name="Inhaltsplatzhalter 4">
            <a:extLst>
              <a:ext uri="{FF2B5EF4-FFF2-40B4-BE49-F238E27FC236}">
                <a16:creationId xmlns:a16="http://schemas.microsoft.com/office/drawing/2014/main" id="{AE97428B-AFE9-8A4A-9C96-F26858D24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919288"/>
            <a:ext cx="12189618" cy="4063206"/>
          </a:xfrm>
        </p:spPr>
      </p:pic>
    </p:spTree>
    <p:extLst>
      <p:ext uri="{BB962C8B-B14F-4D97-AF65-F5344CB8AC3E}">
        <p14:creationId xmlns:p14="http://schemas.microsoft.com/office/powerpoint/2010/main" val="3983403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2DFE5BD-C799-2348-AF4E-F233ECB0B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459" y="365125"/>
            <a:ext cx="10098741" cy="6492875"/>
          </a:xfrm>
        </p:spPr>
      </p:pic>
      <p:sp>
        <p:nvSpPr>
          <p:cNvPr id="2" name="Titel 1">
            <a:extLst>
              <a:ext uri="{FF2B5EF4-FFF2-40B4-BE49-F238E27FC236}">
                <a16:creationId xmlns:a16="http://schemas.microsoft.com/office/drawing/2014/main" id="{25D3774A-8753-7C4B-B58C-65EFDD851E70}"/>
              </a:ext>
            </a:extLst>
          </p:cNvPr>
          <p:cNvSpPr>
            <a:spLocks noGrp="1"/>
          </p:cNvSpPr>
          <p:nvPr>
            <p:ph type="title"/>
          </p:nvPr>
        </p:nvSpPr>
        <p:spPr/>
        <p:txBody>
          <a:bodyPr/>
          <a:lstStyle/>
          <a:p>
            <a:r>
              <a:rPr lang="en-US" dirty="0" err="1"/>
              <a:t>Literarizität</a:t>
            </a:r>
            <a:endParaRPr lang="en-US" dirty="0"/>
          </a:p>
        </p:txBody>
      </p:sp>
    </p:spTree>
    <p:extLst>
      <p:ext uri="{BB962C8B-B14F-4D97-AF65-F5344CB8AC3E}">
        <p14:creationId xmlns:p14="http://schemas.microsoft.com/office/powerpoint/2010/main" val="2889637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045C35-033F-481D-96EB-AFF519488580}"/>
              </a:ext>
            </a:extLst>
          </p:cNvPr>
          <p:cNvSpPr>
            <a:spLocks noGrp="1"/>
          </p:cNvSpPr>
          <p:nvPr>
            <p:ph idx="1"/>
          </p:nvPr>
        </p:nvSpPr>
        <p:spPr>
          <a:xfrm>
            <a:off x="801129" y="4978399"/>
            <a:ext cx="7110971" cy="3362797"/>
          </a:xfrm>
        </p:spPr>
        <p:txBody>
          <a:bodyPr>
            <a:normAutofit/>
          </a:bodyPr>
          <a:lstStyle/>
          <a:p>
            <a:pPr marL="0" indent="0">
              <a:buNone/>
            </a:pPr>
            <a:r>
              <a:rPr lang="de-DE" dirty="0"/>
              <a:t>Vielen Dank!</a:t>
            </a:r>
          </a:p>
          <a:p>
            <a:pPr marL="0" indent="0">
              <a:buNone/>
            </a:pPr>
            <a:endParaRPr lang="de-CH" dirty="0"/>
          </a:p>
        </p:txBody>
      </p:sp>
      <p:pic>
        <p:nvPicPr>
          <p:cNvPr id="4" name="Picture 2">
            <a:extLst>
              <a:ext uri="{FF2B5EF4-FFF2-40B4-BE49-F238E27FC236}">
                <a16:creationId xmlns:a16="http://schemas.microsoft.com/office/drawing/2014/main" id="{E688D965-60F0-234D-9079-17A7B58CCCF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305800" y="3047740"/>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723B24DA-99F8-CE4F-BB0B-C78989908B04}"/>
              </a:ext>
            </a:extLst>
          </p:cNvPr>
          <p:cNvSpPr/>
          <p:nvPr/>
        </p:nvSpPr>
        <p:spPr>
          <a:xfrm>
            <a:off x="9811265" y="5871518"/>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p>
        </p:txBody>
      </p:sp>
    </p:spTree>
    <p:extLst>
      <p:ext uri="{BB962C8B-B14F-4D97-AF65-F5344CB8AC3E}">
        <p14:creationId xmlns:p14="http://schemas.microsoft.com/office/powerpoint/2010/main" val="2054149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C7DDA9-497E-5045-8E54-4A29FB9977A4}"/>
              </a:ext>
            </a:extLst>
          </p:cNvPr>
          <p:cNvSpPr>
            <a:spLocks noGrp="1"/>
          </p:cNvSpPr>
          <p:nvPr>
            <p:ph type="title"/>
          </p:nvPr>
        </p:nvSpPr>
        <p:spPr>
          <a:xfrm>
            <a:off x="2903838" y="365125"/>
            <a:ext cx="7840362" cy="1325563"/>
          </a:xfrm>
        </p:spPr>
        <p:txBody>
          <a:bodyPr>
            <a:normAutofit/>
          </a:bodyPr>
          <a:lstStyle/>
          <a:p>
            <a:r>
              <a:rPr lang="en-GB" dirty="0"/>
              <a:t>Kafka relational</a:t>
            </a:r>
            <a:endParaRPr lang="de-DE" dirty="0"/>
          </a:p>
        </p:txBody>
      </p:sp>
      <p:sp>
        <p:nvSpPr>
          <p:cNvPr id="3" name="Inhaltsplatzhalter 2">
            <a:extLst>
              <a:ext uri="{FF2B5EF4-FFF2-40B4-BE49-F238E27FC236}">
                <a16:creationId xmlns:a16="http://schemas.microsoft.com/office/drawing/2014/main" id="{470D0150-8A54-BF41-A03D-892B6E0C533B}"/>
              </a:ext>
            </a:extLst>
          </p:cNvPr>
          <p:cNvSpPr>
            <a:spLocks noGrp="1"/>
          </p:cNvSpPr>
          <p:nvPr>
            <p:ph idx="1"/>
          </p:nvPr>
        </p:nvSpPr>
        <p:spPr>
          <a:xfrm>
            <a:off x="533400" y="1825625"/>
            <a:ext cx="10397836" cy="3355975"/>
          </a:xfrm>
        </p:spPr>
        <p:txBody>
          <a:bodyPr>
            <a:normAutofit fontScale="92500" lnSpcReduction="10000"/>
          </a:bodyPr>
          <a:lstStyle/>
          <a:p>
            <a:pPr marL="0" indent="0">
              <a:buNone/>
            </a:pPr>
            <a:r>
              <a:rPr lang="en-GB" dirty="0" err="1"/>
              <a:t>Bezüge</a:t>
            </a:r>
            <a:r>
              <a:rPr lang="en-GB" dirty="0"/>
              <a:t>: national, </a:t>
            </a:r>
            <a:r>
              <a:rPr lang="en-GB" dirty="0" err="1"/>
              <a:t>kulturell</a:t>
            </a:r>
            <a:r>
              <a:rPr lang="en-GB" dirty="0"/>
              <a:t>, </a:t>
            </a:r>
            <a:r>
              <a:rPr lang="en-GB" dirty="0" err="1"/>
              <a:t>zeitlich</a:t>
            </a:r>
            <a:r>
              <a:rPr lang="en-GB" dirty="0"/>
              <a:t>, </a:t>
            </a:r>
            <a:r>
              <a:rPr lang="en-GB" dirty="0" err="1"/>
              <a:t>sprachlich</a:t>
            </a:r>
            <a:endParaRPr lang="en-GB" dirty="0"/>
          </a:p>
          <a:p>
            <a:r>
              <a:rPr lang="en-GB" dirty="0" err="1"/>
              <a:t>Rezeption</a:t>
            </a:r>
            <a:endParaRPr lang="en-GB" dirty="0"/>
          </a:p>
          <a:p>
            <a:pPr lvl="1"/>
            <a:r>
              <a:rPr lang="en-GB" dirty="0" err="1"/>
              <a:t>Nachhaltige</a:t>
            </a:r>
            <a:r>
              <a:rPr lang="en-GB" dirty="0"/>
              <a:t> </a:t>
            </a:r>
            <a:r>
              <a:rPr lang="en-GB" dirty="0" err="1"/>
              <a:t>Präsenz</a:t>
            </a:r>
            <a:r>
              <a:rPr lang="en-GB" dirty="0"/>
              <a:t> in </a:t>
            </a:r>
            <a:r>
              <a:rPr lang="en-GB" dirty="0" err="1"/>
              <a:t>globalen</a:t>
            </a:r>
            <a:r>
              <a:rPr lang="en-GB" dirty="0"/>
              <a:t> </a:t>
            </a:r>
            <a:r>
              <a:rPr lang="en-GB" dirty="0" err="1"/>
              <a:t>Netzwerken</a:t>
            </a:r>
            <a:r>
              <a:rPr lang="en-GB" dirty="0"/>
              <a:t> des </a:t>
            </a:r>
            <a:r>
              <a:rPr lang="en-GB" dirty="0" err="1"/>
              <a:t>literarischen</a:t>
            </a:r>
            <a:r>
              <a:rPr lang="en-GB" dirty="0"/>
              <a:t> </a:t>
            </a:r>
            <a:r>
              <a:rPr lang="en-GB" dirty="0" err="1"/>
              <a:t>Diskurs</a:t>
            </a:r>
            <a:r>
              <a:rPr lang="en-GB" dirty="0"/>
              <a:t> (</a:t>
            </a:r>
            <a:r>
              <a:rPr lang="en-GB" dirty="0" err="1">
                <a:highlight>
                  <a:srgbClr val="FFFF00"/>
                </a:highlight>
              </a:rPr>
              <a:t>wikidata</a:t>
            </a:r>
            <a:r>
              <a:rPr lang="en-GB" dirty="0"/>
              <a:t>)</a:t>
            </a:r>
          </a:p>
          <a:p>
            <a:r>
              <a:rPr lang="en-GB" dirty="0" err="1"/>
              <a:t>Archivierung</a:t>
            </a:r>
            <a:r>
              <a:rPr lang="en-GB" dirty="0"/>
              <a:t>: </a:t>
            </a:r>
            <a:r>
              <a:rPr lang="en-GB" dirty="0" err="1"/>
              <a:t>Werk</a:t>
            </a:r>
            <a:r>
              <a:rPr lang="en-GB" dirty="0"/>
              <a:t> </a:t>
            </a:r>
            <a:r>
              <a:rPr lang="en-GB" dirty="0" err="1"/>
              <a:t>als</a:t>
            </a:r>
            <a:r>
              <a:rPr lang="en-GB" dirty="0"/>
              <a:t> </a:t>
            </a:r>
            <a:r>
              <a:rPr lang="en-GB" dirty="0" err="1"/>
              <a:t>globales</a:t>
            </a:r>
            <a:r>
              <a:rPr lang="en-GB" dirty="0"/>
              <a:t> </a:t>
            </a:r>
            <a:r>
              <a:rPr lang="en-GB" dirty="0" err="1"/>
              <a:t>Kulturerbe</a:t>
            </a:r>
            <a:endParaRPr lang="en-GB" dirty="0"/>
          </a:p>
          <a:p>
            <a:pPr lvl="1"/>
            <a:r>
              <a:rPr lang="de-CH" dirty="0"/>
              <a:t>Oxford, Marbach und Jerusalem </a:t>
            </a:r>
          </a:p>
          <a:p>
            <a:r>
              <a:rPr lang="en-GB" b="1" dirty="0"/>
              <a:t>Kafka </a:t>
            </a:r>
            <a:r>
              <a:rPr lang="en-GB" b="1" dirty="0" err="1"/>
              <a:t>selbst</a:t>
            </a:r>
            <a:r>
              <a:rPr lang="en-GB" b="1" dirty="0"/>
              <a:t>: </a:t>
            </a:r>
            <a:r>
              <a:rPr lang="en-GB" b="1" dirty="0" err="1"/>
              <a:t>Schreiben</a:t>
            </a:r>
            <a:r>
              <a:rPr lang="en-GB" b="1" dirty="0"/>
              <a:t> | Leben | </a:t>
            </a:r>
            <a:r>
              <a:rPr lang="en-GB" b="1" dirty="0" err="1"/>
              <a:t>Lesen</a:t>
            </a:r>
            <a:r>
              <a:rPr lang="en-GB" b="1" dirty="0"/>
              <a:t> in </a:t>
            </a:r>
            <a:r>
              <a:rPr lang="en-GB" b="1" dirty="0" err="1"/>
              <a:t>Prag</a:t>
            </a:r>
            <a:r>
              <a:rPr lang="en-GB" b="1" dirty="0"/>
              <a:t> um 1900</a:t>
            </a:r>
          </a:p>
          <a:p>
            <a:pPr lvl="1"/>
            <a:r>
              <a:rPr lang="en-GB" b="1" dirty="0" err="1"/>
              <a:t>Transnationale</a:t>
            </a:r>
            <a:r>
              <a:rPr lang="en-GB" b="1" dirty="0"/>
              <a:t> </a:t>
            </a:r>
            <a:r>
              <a:rPr lang="en-GB" b="1" dirty="0" err="1"/>
              <a:t>Bedingungen</a:t>
            </a:r>
            <a:endParaRPr lang="en-GB" b="1" dirty="0"/>
          </a:p>
          <a:p>
            <a:pPr lvl="1"/>
            <a:r>
              <a:rPr lang="en-GB" b="1" dirty="0"/>
              <a:t>Kafka </a:t>
            </a:r>
            <a:r>
              <a:rPr lang="en-GB" b="1" dirty="0" err="1"/>
              <a:t>als</a:t>
            </a:r>
            <a:r>
              <a:rPr lang="en-GB" b="1" dirty="0"/>
              <a:t> </a:t>
            </a:r>
            <a:r>
              <a:rPr lang="en-GB" b="1" dirty="0" err="1"/>
              <a:t>Leser</a:t>
            </a:r>
            <a:r>
              <a:rPr lang="en-GB" b="1" dirty="0"/>
              <a:t>: </a:t>
            </a:r>
            <a:r>
              <a:rPr lang="en-GB" b="1" dirty="0" err="1"/>
              <a:t>Produktive</a:t>
            </a:r>
            <a:r>
              <a:rPr lang="en-GB" b="1" dirty="0"/>
              <a:t> </a:t>
            </a:r>
            <a:r>
              <a:rPr lang="en-GB" b="1" dirty="0" err="1"/>
              <a:t>Rezeption</a:t>
            </a:r>
            <a:r>
              <a:rPr lang="en-GB" b="1" dirty="0"/>
              <a:t> von “</a:t>
            </a:r>
            <a:r>
              <a:rPr lang="en-GB" b="1" dirty="0" err="1"/>
              <a:t>Weltliteratur</a:t>
            </a:r>
            <a:r>
              <a:rPr lang="en-GB" b="1" dirty="0"/>
              <a:t>”</a:t>
            </a:r>
          </a:p>
          <a:p>
            <a:endParaRPr lang="de-CH" dirty="0"/>
          </a:p>
        </p:txBody>
      </p:sp>
      <p:pic>
        <p:nvPicPr>
          <p:cNvPr id="4" name="Picture 2">
            <a:extLst>
              <a:ext uri="{FF2B5EF4-FFF2-40B4-BE49-F238E27FC236}">
                <a16:creationId xmlns:a16="http://schemas.microsoft.com/office/drawing/2014/main" id="{EF912C4B-2C30-DA40-BBB7-7E00C666B5E3}"/>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9312006" y="4890687"/>
            <a:ext cx="2879993" cy="212724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F15EF72-934C-DD49-81BC-EF1C32DDE117}"/>
              </a:ext>
            </a:extLst>
          </p:cNvPr>
          <p:cNvSpPr/>
          <p:nvPr/>
        </p:nvSpPr>
        <p:spPr>
          <a:xfrm>
            <a:off x="9323602" y="4890687"/>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endParaRPr lang="de-CH" sz="1200" dirty="0">
              <a:effectLst/>
            </a:endParaRPr>
          </a:p>
        </p:txBody>
      </p:sp>
    </p:spTree>
    <p:extLst>
      <p:ext uri="{BB962C8B-B14F-4D97-AF65-F5344CB8AC3E}">
        <p14:creationId xmlns:p14="http://schemas.microsoft.com/office/powerpoint/2010/main" val="229091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F98D6A-28FB-5845-9CF6-E7102414CEBB}"/>
              </a:ext>
            </a:extLst>
          </p:cNvPr>
          <p:cNvSpPr>
            <a:spLocks noGrp="1"/>
          </p:cNvSpPr>
          <p:nvPr>
            <p:ph type="title"/>
          </p:nvPr>
        </p:nvSpPr>
        <p:spPr/>
        <p:txBody>
          <a:bodyPr/>
          <a:lstStyle/>
          <a:p>
            <a:r>
              <a:rPr lang="de-DE" dirty="0"/>
              <a:t>Modellierung: Netzwerk</a:t>
            </a:r>
            <a:endParaRPr lang="en-US" dirty="0"/>
          </a:p>
        </p:txBody>
      </p:sp>
      <p:sp>
        <p:nvSpPr>
          <p:cNvPr id="3" name="Inhaltsplatzhalter 2">
            <a:extLst>
              <a:ext uri="{FF2B5EF4-FFF2-40B4-BE49-F238E27FC236}">
                <a16:creationId xmlns:a16="http://schemas.microsoft.com/office/drawing/2014/main" id="{16054A64-667C-E348-8CE6-9A56C394FA78}"/>
              </a:ext>
            </a:extLst>
          </p:cNvPr>
          <p:cNvSpPr>
            <a:spLocks noGrp="1"/>
          </p:cNvSpPr>
          <p:nvPr>
            <p:ph idx="1"/>
          </p:nvPr>
        </p:nvSpPr>
        <p:spPr/>
        <p:txBody>
          <a:bodyPr/>
          <a:lstStyle/>
          <a:p>
            <a:r>
              <a:rPr lang="en-US" dirty="0" err="1"/>
              <a:t>Literatur</a:t>
            </a:r>
            <a:r>
              <a:rPr lang="en-US" dirty="0"/>
              <a:t> </a:t>
            </a:r>
            <a:r>
              <a:rPr lang="en-US" dirty="0" err="1"/>
              <a:t>als</a:t>
            </a:r>
            <a:r>
              <a:rPr lang="en-US" dirty="0"/>
              <a:t> </a:t>
            </a:r>
            <a:r>
              <a:rPr lang="en-US" dirty="0" err="1"/>
              <a:t>Netzwerk</a:t>
            </a:r>
            <a:endParaRPr lang="en-US" dirty="0"/>
          </a:p>
          <a:p>
            <a:pPr lvl="1"/>
            <a:r>
              <a:rPr lang="en-US" dirty="0" err="1"/>
              <a:t>Ähnlichkeit</a:t>
            </a:r>
            <a:r>
              <a:rPr lang="en-US" dirty="0"/>
              <a:t> </a:t>
            </a:r>
          </a:p>
          <a:p>
            <a:pPr lvl="1"/>
            <a:r>
              <a:rPr lang="en-US" dirty="0" err="1"/>
              <a:t>Intertextualität</a:t>
            </a:r>
            <a:endParaRPr lang="en-US" dirty="0"/>
          </a:p>
          <a:p>
            <a:pPr lvl="1"/>
            <a:r>
              <a:rPr lang="en-US" dirty="0" err="1"/>
              <a:t>Einfluss</a:t>
            </a:r>
            <a:endParaRPr lang="en-US" dirty="0"/>
          </a:p>
          <a:p>
            <a:pPr lvl="1"/>
            <a:r>
              <a:rPr lang="en-US" dirty="0" err="1"/>
              <a:t>Distinktion</a:t>
            </a:r>
            <a:r>
              <a:rPr lang="en-US" dirty="0"/>
              <a:t> (Bourdieu)</a:t>
            </a:r>
          </a:p>
          <a:p>
            <a:pPr lvl="1"/>
            <a:r>
              <a:rPr lang="en-US" dirty="0"/>
              <a:t>“</a:t>
            </a:r>
            <a:r>
              <a:rPr lang="en-US" dirty="0" err="1"/>
              <a:t>Produktive</a:t>
            </a:r>
            <a:r>
              <a:rPr lang="en-US" dirty="0"/>
              <a:t> </a:t>
            </a:r>
            <a:r>
              <a:rPr lang="en-US" dirty="0" err="1"/>
              <a:t>Rezeption</a:t>
            </a:r>
            <a:r>
              <a:rPr lang="en-US" dirty="0"/>
              <a:t>” (</a:t>
            </a:r>
            <a:r>
              <a:rPr lang="en-US" dirty="0" err="1"/>
              <a:t>Barner</a:t>
            </a:r>
            <a:r>
              <a:rPr lang="en-US" dirty="0"/>
              <a:t>)</a:t>
            </a:r>
          </a:p>
          <a:p>
            <a:endParaRPr lang="en-US" dirty="0"/>
          </a:p>
        </p:txBody>
      </p:sp>
    </p:spTree>
    <p:extLst>
      <p:ext uri="{BB962C8B-B14F-4D97-AF65-F5344CB8AC3E}">
        <p14:creationId xmlns:p14="http://schemas.microsoft.com/office/powerpoint/2010/main" val="15283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E246-DBA1-4C4C-BDD7-93813B1ABBEE}"/>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978CB363-1401-424B-A5BA-512A5CC1CCE1}"/>
              </a:ext>
            </a:extLst>
          </p:cNvPr>
          <p:cNvSpPr>
            <a:spLocks noGrp="1"/>
          </p:cNvSpPr>
          <p:nvPr>
            <p:ph idx="1"/>
          </p:nvPr>
        </p:nvSpPr>
        <p:spPr>
          <a:xfrm>
            <a:off x="838200" y="1825625"/>
            <a:ext cx="4707835" cy="4351338"/>
          </a:xfrm>
        </p:spPr>
        <p:txBody>
          <a:bodyPr>
            <a:normAutofit/>
          </a:bodyPr>
          <a:lstStyle/>
          <a:p>
            <a:r>
              <a:rPr lang="en-US" sz="1200" dirty="0"/>
              <a:t>Jockers (</a:t>
            </a:r>
            <a:r>
              <a:rPr lang="en-US" sz="1200" i="1" dirty="0"/>
              <a:t>Macroanalysis</a:t>
            </a:r>
            <a:r>
              <a:rPr lang="en-US" sz="1200" dirty="0"/>
              <a:t>), </a:t>
            </a:r>
            <a:r>
              <a:rPr lang="en-US" sz="1200" dirty="0" err="1"/>
              <a:t>Kapitel</a:t>
            </a:r>
            <a:r>
              <a:rPr lang="en-US" sz="1200" dirty="0"/>
              <a:t> 9 “Influence” </a:t>
            </a:r>
          </a:p>
          <a:p>
            <a:r>
              <a:rPr lang="en-US" sz="1200" dirty="0" err="1"/>
              <a:t>Gerichtete</a:t>
            </a:r>
            <a:r>
              <a:rPr lang="en-US" sz="1200" dirty="0"/>
              <a:t> </a:t>
            </a:r>
            <a:r>
              <a:rPr lang="en-US" sz="1200" dirty="0" err="1"/>
              <a:t>Kanten</a:t>
            </a:r>
            <a:r>
              <a:rPr lang="en-US" sz="1200" dirty="0"/>
              <a:t> </a:t>
            </a:r>
          </a:p>
          <a:p>
            <a:r>
              <a:rPr lang="en-US" sz="1200" dirty="0"/>
              <a:t>“unique book signal”</a:t>
            </a:r>
          </a:p>
          <a:p>
            <a:r>
              <a:rPr lang="en-US" sz="1200" dirty="0" err="1"/>
              <a:t>Suche</a:t>
            </a:r>
            <a:r>
              <a:rPr lang="en-US" sz="1200" dirty="0"/>
              <a:t> </a:t>
            </a:r>
            <a:r>
              <a:rPr lang="en-US" sz="1200" dirty="0" err="1"/>
              <a:t>nach</a:t>
            </a:r>
            <a:r>
              <a:rPr lang="en-US" sz="1200" dirty="0"/>
              <a:t> </a:t>
            </a:r>
            <a:r>
              <a:rPr lang="en-US" sz="1200" dirty="0" err="1"/>
              <a:t>historischem</a:t>
            </a:r>
            <a:r>
              <a:rPr lang="en-US" sz="1200" dirty="0"/>
              <a:t> </a:t>
            </a:r>
            <a:r>
              <a:rPr lang="en-US" sz="1200" dirty="0" err="1"/>
              <a:t>Wandel</a:t>
            </a:r>
            <a:r>
              <a:rPr lang="en-US" sz="1200" dirty="0"/>
              <a:t>: </a:t>
            </a:r>
            <a:r>
              <a:rPr lang="en-US" sz="1200" dirty="0" err="1"/>
              <a:t>Metadaten</a:t>
            </a:r>
            <a:r>
              <a:rPr lang="en-US" sz="1200" dirty="0"/>
              <a:t> </a:t>
            </a:r>
            <a:r>
              <a:rPr lang="en-US" sz="1200" dirty="0" err="1"/>
              <a:t>für</a:t>
            </a:r>
            <a:r>
              <a:rPr lang="en-US" sz="1200" dirty="0"/>
              <a:t> Zeit in </a:t>
            </a:r>
            <a:r>
              <a:rPr lang="en-US" sz="1200" dirty="0" err="1"/>
              <a:t>Farbschema</a:t>
            </a:r>
            <a:r>
              <a:rPr lang="en-US" sz="1200" dirty="0"/>
              <a:t> (</a:t>
            </a:r>
            <a:r>
              <a:rPr lang="en-US" sz="1200" dirty="0" err="1"/>
              <a:t>späteres</a:t>
            </a:r>
            <a:r>
              <a:rPr lang="en-US" sz="1200" dirty="0"/>
              <a:t> </a:t>
            </a:r>
            <a:r>
              <a:rPr lang="en-US" sz="1200" dirty="0" err="1"/>
              <a:t>Erscheinen</a:t>
            </a:r>
            <a:r>
              <a:rPr lang="en-US" sz="1200" dirty="0"/>
              <a:t> </a:t>
            </a:r>
            <a:r>
              <a:rPr lang="en-US" sz="1200" dirty="0" err="1"/>
              <a:t>dunkler</a:t>
            </a:r>
            <a:r>
              <a:rPr lang="en-US" sz="1200" dirty="0"/>
              <a:t>)</a:t>
            </a:r>
          </a:p>
          <a:p>
            <a:r>
              <a:rPr lang="en-US" sz="1200" dirty="0" err="1"/>
              <a:t>Bemerkenswert</a:t>
            </a:r>
            <a:r>
              <a:rPr lang="en-US" sz="1200" dirty="0"/>
              <a:t>, </a:t>
            </a:r>
            <a:r>
              <a:rPr lang="en-US" sz="1200" dirty="0" err="1"/>
              <a:t>dass</a:t>
            </a:r>
            <a:r>
              <a:rPr lang="en-US" sz="1200" dirty="0"/>
              <a:t> die </a:t>
            </a:r>
            <a:r>
              <a:rPr lang="en-US" sz="1200" dirty="0" err="1"/>
              <a:t>Texte</a:t>
            </a:r>
            <a:r>
              <a:rPr lang="en-US" sz="1200" dirty="0"/>
              <a:t> </a:t>
            </a:r>
            <a:r>
              <a:rPr lang="en-US" sz="1200" dirty="0" err="1"/>
              <a:t>temporale</a:t>
            </a:r>
            <a:r>
              <a:rPr lang="en-US" sz="1200" dirty="0"/>
              <a:t> Muster </a:t>
            </a:r>
            <a:r>
              <a:rPr lang="en-US" sz="1200" dirty="0" err="1"/>
              <a:t>bilden</a:t>
            </a:r>
            <a:r>
              <a:rPr lang="en-US" sz="1200" dirty="0"/>
              <a:t> (</a:t>
            </a:r>
            <a:r>
              <a:rPr lang="en-US" sz="1200" dirty="0" err="1"/>
              <a:t>Omnisbus</a:t>
            </a:r>
            <a:r>
              <a:rPr lang="en-US" sz="1200" dirty="0"/>
              <a:t>-Mass von Text-</a:t>
            </a:r>
            <a:r>
              <a:rPr lang="en-US" sz="1200" dirty="0" err="1"/>
              <a:t>Ähnlichkeit</a:t>
            </a:r>
            <a:r>
              <a:rPr lang="en-US" sz="1200" dirty="0"/>
              <a:t>: Topic und </a:t>
            </a:r>
            <a:r>
              <a:rPr lang="en-US" sz="1200" dirty="0" err="1"/>
              <a:t>Stil</a:t>
            </a:r>
            <a:r>
              <a:rPr lang="en-US" sz="1200" dirty="0"/>
              <a:t>)</a:t>
            </a:r>
          </a:p>
          <a:p>
            <a:r>
              <a:rPr lang="en-US" sz="1200" dirty="0"/>
              <a:t>Aber: Jockers hat in </a:t>
            </a:r>
            <a:r>
              <a:rPr lang="en-US" sz="1200" dirty="0" err="1"/>
              <a:t>Datensatz</a:t>
            </a:r>
            <a:r>
              <a:rPr lang="en-US" sz="1200" dirty="0"/>
              <a:t> </a:t>
            </a:r>
            <a:r>
              <a:rPr lang="en-US" sz="1200" dirty="0" err="1"/>
              <a:t>eingegriffen</a:t>
            </a:r>
            <a:r>
              <a:rPr lang="en-US" sz="1200" dirty="0"/>
              <a:t> und alle </a:t>
            </a:r>
            <a:r>
              <a:rPr lang="en-US" sz="1200" dirty="0" err="1"/>
              <a:t>Kanten</a:t>
            </a:r>
            <a:r>
              <a:rPr lang="en-US" sz="1200" dirty="0"/>
              <a:t> </a:t>
            </a:r>
            <a:r>
              <a:rPr lang="en-US" sz="1200" dirty="0" err="1"/>
              <a:t>entfernt</a:t>
            </a:r>
            <a:r>
              <a:rPr lang="en-US" sz="1200" dirty="0"/>
              <a:t>, die </a:t>
            </a:r>
            <a:r>
              <a:rPr lang="en-US" sz="1200" dirty="0" err="1"/>
              <a:t>einen</a:t>
            </a:r>
            <a:r>
              <a:rPr lang="en-US" sz="1200" dirty="0"/>
              <a:t> “</a:t>
            </a:r>
            <a:r>
              <a:rPr lang="en-US" sz="1200" dirty="0" err="1"/>
              <a:t>Einfluss</a:t>
            </a:r>
            <a:r>
              <a:rPr lang="en-US" sz="1200" dirty="0"/>
              <a:t>” von </a:t>
            </a:r>
            <a:r>
              <a:rPr lang="en-US" sz="1200" dirty="0" err="1"/>
              <a:t>späteren</a:t>
            </a:r>
            <a:r>
              <a:rPr lang="en-US" sz="1200" dirty="0"/>
              <a:t> auf </a:t>
            </a:r>
            <a:r>
              <a:rPr lang="en-US" sz="1200" dirty="0" err="1"/>
              <a:t>frühere</a:t>
            </a:r>
            <a:r>
              <a:rPr lang="en-US" sz="1200" dirty="0"/>
              <a:t> </a:t>
            </a:r>
            <a:r>
              <a:rPr lang="en-US" sz="1200" dirty="0" err="1"/>
              <a:t>Kanten</a:t>
            </a:r>
            <a:r>
              <a:rPr lang="en-US" sz="1200" dirty="0"/>
              <a:t> </a:t>
            </a:r>
          </a:p>
        </p:txBody>
      </p:sp>
      <p:pic>
        <p:nvPicPr>
          <p:cNvPr id="4098" name="Picture 2">
            <a:extLst>
              <a:ext uri="{FF2B5EF4-FFF2-40B4-BE49-F238E27FC236}">
                <a16:creationId xmlns:a16="http://schemas.microsoft.com/office/drawing/2014/main" id="{FFA43A28-DFB5-C34C-81C2-8C8434CC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9015"/>
            <a:ext cx="5777948" cy="57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42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838200" y="365125"/>
            <a:ext cx="10515600" cy="1325563"/>
          </a:xfrm>
        </p:spPr>
        <p:txBody>
          <a:bodyPr/>
          <a:lstStyle/>
          <a:p>
            <a:r>
              <a:rPr lang="de-DE" dirty="0"/>
              <a:t>Modellierung:</a:t>
            </a:r>
          </a:p>
        </p:txBody>
      </p:sp>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5"/>
            <a:ext cx="10515600" cy="4351338"/>
          </a:xfrm>
        </p:spPr>
        <p:txBody>
          <a:bodyPr>
            <a:normAutofit fontScale="92500"/>
          </a:bodyPr>
          <a:lstStyle/>
          <a:p>
            <a:pPr lvl="1"/>
            <a:r>
              <a:rPr lang="en-US" dirty="0" err="1"/>
              <a:t>Bezeugt</a:t>
            </a:r>
            <a:r>
              <a:rPr lang="en-US" dirty="0"/>
              <a:t> </a:t>
            </a:r>
            <a:r>
              <a:rPr lang="en-US" dirty="0" err="1"/>
              <a:t>für</a:t>
            </a:r>
            <a:r>
              <a:rPr lang="en-US" dirty="0"/>
              <a:t> </a:t>
            </a:r>
            <a:r>
              <a:rPr lang="en-US" dirty="0" err="1"/>
              <a:t>bestimmte</a:t>
            </a:r>
            <a:r>
              <a:rPr lang="en-US" dirty="0"/>
              <a:t> </a:t>
            </a:r>
            <a:r>
              <a:rPr lang="en-US" dirty="0" err="1"/>
              <a:t>Texte</a:t>
            </a:r>
            <a:r>
              <a:rPr lang="en-US" dirty="0"/>
              <a:t> u. Autor*</a:t>
            </a:r>
            <a:r>
              <a:rPr lang="en-US" dirty="0" err="1"/>
              <a:t>innen</a:t>
            </a:r>
            <a:r>
              <a:rPr lang="en-US" dirty="0"/>
              <a:t> (Lamping, 2006)</a:t>
            </a:r>
          </a:p>
          <a:p>
            <a:pPr lvl="1"/>
            <a:r>
              <a:rPr lang="en-US" dirty="0" err="1"/>
              <a:t>Extratextuelle</a:t>
            </a:r>
            <a:r>
              <a:rPr lang="en-US" dirty="0"/>
              <a:t> </a:t>
            </a:r>
            <a:r>
              <a:rPr lang="en-US" dirty="0" err="1"/>
              <a:t>Referenz</a:t>
            </a:r>
            <a:r>
              <a:rPr lang="en-US" dirty="0"/>
              <a:t> (self-disclosure)</a:t>
            </a:r>
          </a:p>
          <a:p>
            <a:pPr lvl="1"/>
            <a:r>
              <a:rPr lang="en-US" dirty="0"/>
              <a:t>Verbatim </a:t>
            </a:r>
            <a:r>
              <a:rPr lang="en-US" dirty="0" err="1"/>
              <a:t>oder</a:t>
            </a:r>
            <a:r>
              <a:rPr lang="en-US" dirty="0"/>
              <a:t> fast-verbatim </a:t>
            </a:r>
            <a:r>
              <a:rPr lang="de-CH" dirty="0"/>
              <a:t>Adaption oder Zitation</a:t>
            </a:r>
            <a:r>
              <a:rPr lang="de-DE" dirty="0"/>
              <a:t>, Paraphrase </a:t>
            </a:r>
            <a:r>
              <a:rPr lang="de-CH" dirty="0" err="1"/>
              <a:t>paraphrase</a:t>
            </a:r>
            <a:r>
              <a:rPr lang="de-CH" dirty="0"/>
              <a:t>, </a:t>
            </a:r>
            <a:r>
              <a:rPr lang="en-US" dirty="0"/>
              <a:t>allusion</a:t>
            </a:r>
          </a:p>
          <a:p>
            <a:pPr lvl="1"/>
            <a:r>
              <a:rPr lang="en-US" dirty="0" err="1"/>
              <a:t>Methodisch</a:t>
            </a:r>
            <a:r>
              <a:rPr lang="en-US" dirty="0"/>
              <a:t> </a:t>
            </a:r>
            <a:r>
              <a:rPr lang="en-US" dirty="0" err="1"/>
              <a:t>herausfordernd</a:t>
            </a:r>
            <a:r>
              <a:rPr lang="en-US" dirty="0"/>
              <a:t>, oft </a:t>
            </a:r>
            <a:r>
              <a:rPr lang="en-US" dirty="0" err="1"/>
              <a:t>spekulativ</a:t>
            </a:r>
            <a:r>
              <a:rPr lang="en-US" dirty="0"/>
              <a:t> (</a:t>
            </a:r>
            <a:r>
              <a:rPr lang="en-US" dirty="0" err="1"/>
              <a:t>z.B.</a:t>
            </a:r>
            <a:r>
              <a:rPr lang="en-US" dirty="0"/>
              <a:t> Nagel, 1983)</a:t>
            </a:r>
          </a:p>
          <a:p>
            <a:r>
              <a:rPr lang="en-US" dirty="0"/>
              <a:t>Franz Kafka</a:t>
            </a:r>
          </a:p>
          <a:p>
            <a:pPr lvl="1"/>
            <a:r>
              <a:rPr lang="en-US" dirty="0"/>
              <a:t>discerning reader, rooted “firmly and directly in European tradition” (Auden, 2002)</a:t>
            </a:r>
          </a:p>
          <a:p>
            <a:pPr lvl="1"/>
            <a:r>
              <a:rPr lang="en-US" dirty="0"/>
              <a:t>little direct quotation or verbatim adoption </a:t>
            </a:r>
          </a:p>
          <a:p>
            <a:pPr lvl="1"/>
            <a:r>
              <a:rPr lang="en-US" dirty="0"/>
              <a:t>aesthetic transformation</a:t>
            </a:r>
          </a:p>
          <a:p>
            <a:pPr lvl="1"/>
            <a:r>
              <a:rPr lang="en-US" dirty="0"/>
              <a:t>no explicit poetics (but “</a:t>
            </a:r>
            <a:r>
              <a:rPr lang="en-US" dirty="0" err="1"/>
              <a:t>kleine</a:t>
            </a:r>
            <a:r>
              <a:rPr lang="en-US" dirty="0"/>
              <a:t> </a:t>
            </a:r>
            <a:r>
              <a:rPr lang="en-US" dirty="0" err="1"/>
              <a:t>Literatur</a:t>
            </a:r>
            <a:r>
              <a:rPr lang="en-US" dirty="0"/>
              <a:t>,” diaries)</a:t>
            </a:r>
          </a:p>
          <a:p>
            <a:pPr lvl="1"/>
            <a:r>
              <a:rPr lang="en-US" dirty="0"/>
              <a:t>index of personal library (some 300 entries) and self-disclosure (altogether 600 titles)</a:t>
            </a:r>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130748" y="1974574"/>
            <a:ext cx="2650436"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71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4424</Words>
  <Application>Microsoft Macintosh PowerPoint</Application>
  <PresentationFormat>Breitbild</PresentationFormat>
  <Paragraphs>546</Paragraphs>
  <Slides>52</Slides>
  <Notes>28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52</vt:i4>
      </vt:variant>
    </vt:vector>
  </HeadingPairs>
  <TitlesOfParts>
    <vt:vector size="59" baseType="lpstr">
      <vt:lpstr>Arial</vt:lpstr>
      <vt:lpstr>Calibri</vt:lpstr>
      <vt:lpstr>Calibri Light</vt:lpstr>
      <vt:lpstr>Courier</vt:lpstr>
      <vt:lpstr>Helvetica Neue</vt:lpstr>
      <vt:lpstr>Wingdings</vt:lpstr>
      <vt:lpstr>Office</vt:lpstr>
      <vt:lpstr>Stil mit Kanten und Knoten: Franz Kafka im Netzwerk der Diktion</vt:lpstr>
      <vt:lpstr>PowerPoint-Präsentation</vt:lpstr>
      <vt:lpstr>PowerPoint-Präsentation</vt:lpstr>
      <vt:lpstr>PowerPoint-Präsentation</vt:lpstr>
      <vt:lpstr>PowerPoint-Präsentation</vt:lpstr>
      <vt:lpstr>Kafka relational</vt:lpstr>
      <vt:lpstr>Modellierung: Netzwerk</vt:lpstr>
      <vt:lpstr>PowerPoint-Präsentation</vt:lpstr>
      <vt:lpstr>Modellierung:</vt:lpstr>
      <vt:lpstr>Kafkas Knoten</vt:lpstr>
      <vt:lpstr>Goethe: love|hate ?</vt:lpstr>
      <vt:lpstr>Kafkas Knoten</vt:lpstr>
      <vt:lpstr>Kafka’s Formel?</vt:lpstr>
      <vt:lpstr>Ein mögliches Korpus </vt:lpstr>
      <vt:lpstr>Diktion...</vt:lpstr>
      <vt:lpstr>Towards a Formal Model of Fictional Prose</vt:lpstr>
      <vt:lpstr>Towards a Formal Model  of Fictional Prose </vt:lpstr>
      <vt:lpstr>Finding a foothold</vt:lpstr>
      <vt:lpstr>PowerPoint-Präsentation</vt:lpstr>
      <vt:lpstr>PowerPoint-Präsentation</vt:lpstr>
      <vt:lpstr>PowerPoint-Präsentation</vt:lpstr>
      <vt:lpstr>PowerPoint-Präsentation</vt:lpstr>
      <vt:lpstr>PowerPoint-Präsentation</vt:lpstr>
      <vt:lpstr>PowerPoint-Präsentation</vt:lpstr>
      <vt:lpstr>(a) Experiential world building</vt:lpstr>
      <vt:lpstr>PowerPoint-Präsentation</vt:lpstr>
      <vt:lpstr>PowerPoint-Präsentation</vt:lpstr>
      <vt:lpstr>(c) Literariness</vt:lpstr>
      <vt:lpstr>A first foothold</vt:lpstr>
      <vt:lpstr>A first foothold</vt:lpstr>
      <vt:lpstr>PowerPoint-Präsentation</vt:lpstr>
      <vt:lpstr>PowerPoint-Präsentation</vt:lpstr>
      <vt:lpstr>PowerPoint-Präsentation</vt:lpstr>
      <vt:lpstr>PowerPoint-Präsentation</vt:lpstr>
      <vt:lpstr>PowerPoint-Präsentation</vt:lpstr>
      <vt:lpstr>PowerPoint-Präsentation</vt:lpstr>
      <vt:lpstr>Reinzoomen...</vt:lpstr>
      <vt:lpstr>Reinzoomen...</vt:lpstr>
      <vt:lpstr>PowerPoint-Präsentation</vt:lpstr>
      <vt:lpstr>PowerPoint-Präsentation</vt:lpstr>
      <vt:lpstr>PowerPoint-Präsentation</vt:lpstr>
      <vt:lpstr>PowerPoint-Präsentation</vt:lpstr>
      <vt:lpstr>PowerPoint-Präsentation</vt:lpstr>
      <vt:lpstr>PowerPoint-Präsentation</vt:lpstr>
      <vt:lpstr>Tuning LIWC parameters</vt:lpstr>
      <vt:lpstr>Method</vt:lpstr>
      <vt:lpstr>LIWC: Undirected network</vt:lpstr>
      <vt:lpstr>LIWC: Undirected network</vt:lpstr>
      <vt:lpstr>LIWC: Undirected network</vt:lpstr>
      <vt:lpstr>Fiktionalität</vt:lpstr>
      <vt:lpstr>Literarizität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2020-01-10T14:25:21Z</cp:lastPrinted>
  <dcterms:created xsi:type="dcterms:W3CDTF">2018-10-18T02:29:51Z</dcterms:created>
  <dcterms:modified xsi:type="dcterms:W3CDTF">2020-10-26T14:53:05Z</dcterms:modified>
</cp:coreProperties>
</file>